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3" r:id="rId50"/>
    <p:sldId id="316" r:id="rId51"/>
    <p:sldId id="314" r:id="rId52"/>
    <p:sldId id="310" r:id="rId53"/>
    <p:sldId id="315" r:id="rId54"/>
    <p:sldId id="318" r:id="rId55"/>
    <p:sldId id="317" r:id="rId56"/>
    <p:sldId id="322" r:id="rId57"/>
    <p:sldId id="323" r:id="rId58"/>
    <p:sldId id="326" r:id="rId59"/>
    <p:sldId id="328" r:id="rId60"/>
    <p:sldId id="329" r:id="rId61"/>
    <p:sldId id="324" r:id="rId62"/>
    <p:sldId id="331" r:id="rId63"/>
    <p:sldId id="332" r:id="rId64"/>
    <p:sldId id="333" r:id="rId65"/>
    <p:sldId id="327" r:id="rId66"/>
    <p:sldId id="334" r:id="rId67"/>
    <p:sldId id="351" r:id="rId68"/>
    <p:sldId id="355" r:id="rId69"/>
    <p:sldId id="364" r:id="rId70"/>
    <p:sldId id="363" r:id="rId71"/>
    <p:sldId id="361" r:id="rId72"/>
    <p:sldId id="357" r:id="rId73"/>
    <p:sldId id="360" r:id="rId74"/>
    <p:sldId id="325" r:id="rId75"/>
    <p:sldId id="354" r:id="rId76"/>
    <p:sldId id="356" r:id="rId77"/>
    <p:sldId id="336" r:id="rId78"/>
    <p:sldId id="337" r:id="rId79"/>
    <p:sldId id="338" r:id="rId80"/>
    <p:sldId id="339" r:id="rId81"/>
    <p:sldId id="340" r:id="rId82"/>
    <p:sldId id="341" r:id="rId83"/>
    <p:sldId id="348" r:id="rId84"/>
    <p:sldId id="342" r:id="rId85"/>
    <p:sldId id="343" r:id="rId86"/>
    <p:sldId id="344" r:id="rId87"/>
    <p:sldId id="345" r:id="rId88"/>
    <p:sldId id="346" r:id="rId89"/>
    <p:sldId id="347" r:id="rId90"/>
    <p:sldId id="349" r:id="rId91"/>
    <p:sldId id="350" r:id="rId92"/>
    <p:sldId id="352" r:id="rId93"/>
    <p:sldId id="353" r:id="rId94"/>
    <p:sldId id="296" r:id="rId95"/>
    <p:sldId id="311" r:id="rId96"/>
    <p:sldId id="320" r:id="rId97"/>
    <p:sldId id="321"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9" d="100"/>
          <a:sy n="119" d="100"/>
        </p:scale>
        <p:origin x="9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8/9/2023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15345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344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extLst>
      <p:ext uri="{BB962C8B-B14F-4D97-AF65-F5344CB8AC3E}">
        <p14:creationId xmlns:p14="http://schemas.microsoft.com/office/powerpoint/2010/main" val="1238126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53</a:t>
            </a:fld>
            <a:endParaRPr/>
          </a:p>
        </p:txBody>
      </p:sp>
    </p:spTree>
    <p:extLst>
      <p:ext uri="{BB962C8B-B14F-4D97-AF65-F5344CB8AC3E}">
        <p14:creationId xmlns:p14="http://schemas.microsoft.com/office/powerpoint/2010/main" val="1043467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54</a:t>
            </a:fld>
            <a:endParaRPr/>
          </a:p>
        </p:txBody>
      </p:sp>
    </p:spTree>
    <p:extLst>
      <p:ext uri="{BB962C8B-B14F-4D97-AF65-F5344CB8AC3E}">
        <p14:creationId xmlns:p14="http://schemas.microsoft.com/office/powerpoint/2010/main" val="1458372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55</a:t>
            </a:fld>
            <a:endParaRPr/>
          </a:p>
        </p:txBody>
      </p:sp>
    </p:spTree>
    <p:extLst>
      <p:ext uri="{BB962C8B-B14F-4D97-AF65-F5344CB8AC3E}">
        <p14:creationId xmlns:p14="http://schemas.microsoft.com/office/powerpoint/2010/main" val="4186847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56</a:t>
            </a:fld>
            <a:endParaRPr/>
          </a:p>
        </p:txBody>
      </p:sp>
    </p:spTree>
    <p:extLst>
      <p:ext uri="{BB962C8B-B14F-4D97-AF65-F5344CB8AC3E}">
        <p14:creationId xmlns:p14="http://schemas.microsoft.com/office/powerpoint/2010/main" val="2895171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57</a:t>
            </a:fld>
            <a:endParaRPr/>
          </a:p>
        </p:txBody>
      </p:sp>
    </p:spTree>
    <p:extLst>
      <p:ext uri="{BB962C8B-B14F-4D97-AF65-F5344CB8AC3E}">
        <p14:creationId xmlns:p14="http://schemas.microsoft.com/office/powerpoint/2010/main" val="352963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58</a:t>
            </a:fld>
            <a:endParaRPr/>
          </a:p>
        </p:txBody>
      </p:sp>
    </p:spTree>
    <p:extLst>
      <p:ext uri="{BB962C8B-B14F-4D97-AF65-F5344CB8AC3E}">
        <p14:creationId xmlns:p14="http://schemas.microsoft.com/office/powerpoint/2010/main" val="23071537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59</a:t>
            </a:fld>
            <a:endParaRPr/>
          </a:p>
        </p:txBody>
      </p:sp>
    </p:spTree>
    <p:extLst>
      <p:ext uri="{BB962C8B-B14F-4D97-AF65-F5344CB8AC3E}">
        <p14:creationId xmlns:p14="http://schemas.microsoft.com/office/powerpoint/2010/main" val="37377368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60</a:t>
            </a:fld>
            <a:endParaRPr/>
          </a:p>
        </p:txBody>
      </p:sp>
    </p:spTree>
    <p:extLst>
      <p:ext uri="{BB962C8B-B14F-4D97-AF65-F5344CB8AC3E}">
        <p14:creationId xmlns:p14="http://schemas.microsoft.com/office/powerpoint/2010/main" val="3080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61</a:t>
            </a:fld>
            <a:endParaRPr/>
          </a:p>
        </p:txBody>
      </p:sp>
    </p:spTree>
    <p:extLst>
      <p:ext uri="{BB962C8B-B14F-4D97-AF65-F5344CB8AC3E}">
        <p14:creationId xmlns:p14="http://schemas.microsoft.com/office/powerpoint/2010/main" val="18554961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62</a:t>
            </a:fld>
            <a:endParaRPr/>
          </a:p>
        </p:txBody>
      </p:sp>
    </p:spTree>
    <p:extLst>
      <p:ext uri="{BB962C8B-B14F-4D97-AF65-F5344CB8AC3E}">
        <p14:creationId xmlns:p14="http://schemas.microsoft.com/office/powerpoint/2010/main" val="122568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63</a:t>
            </a:fld>
            <a:endParaRPr/>
          </a:p>
        </p:txBody>
      </p:sp>
    </p:spTree>
    <p:extLst>
      <p:ext uri="{BB962C8B-B14F-4D97-AF65-F5344CB8AC3E}">
        <p14:creationId xmlns:p14="http://schemas.microsoft.com/office/powerpoint/2010/main" val="34224143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64</a:t>
            </a:fld>
            <a:endParaRPr/>
          </a:p>
        </p:txBody>
      </p:sp>
    </p:spTree>
    <p:extLst>
      <p:ext uri="{BB962C8B-B14F-4D97-AF65-F5344CB8AC3E}">
        <p14:creationId xmlns:p14="http://schemas.microsoft.com/office/powerpoint/2010/main" val="23221479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65</a:t>
            </a:fld>
            <a:endParaRPr/>
          </a:p>
        </p:txBody>
      </p:sp>
    </p:spTree>
    <p:extLst>
      <p:ext uri="{BB962C8B-B14F-4D97-AF65-F5344CB8AC3E}">
        <p14:creationId xmlns:p14="http://schemas.microsoft.com/office/powerpoint/2010/main" val="16652689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66</a:t>
            </a:fld>
            <a:endParaRPr/>
          </a:p>
        </p:txBody>
      </p:sp>
    </p:spTree>
    <p:extLst>
      <p:ext uri="{BB962C8B-B14F-4D97-AF65-F5344CB8AC3E}">
        <p14:creationId xmlns:p14="http://schemas.microsoft.com/office/powerpoint/2010/main" val="17151663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67</a:t>
            </a:fld>
            <a:endParaRPr/>
          </a:p>
        </p:txBody>
      </p:sp>
    </p:spTree>
    <p:extLst>
      <p:ext uri="{BB962C8B-B14F-4D97-AF65-F5344CB8AC3E}">
        <p14:creationId xmlns:p14="http://schemas.microsoft.com/office/powerpoint/2010/main" val="4978590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68</a:t>
            </a:fld>
            <a:endParaRPr/>
          </a:p>
        </p:txBody>
      </p:sp>
    </p:spTree>
    <p:extLst>
      <p:ext uri="{BB962C8B-B14F-4D97-AF65-F5344CB8AC3E}">
        <p14:creationId xmlns:p14="http://schemas.microsoft.com/office/powerpoint/2010/main" val="19356627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69</a:t>
            </a:fld>
            <a:endParaRPr/>
          </a:p>
        </p:txBody>
      </p:sp>
    </p:spTree>
    <p:extLst>
      <p:ext uri="{BB962C8B-B14F-4D97-AF65-F5344CB8AC3E}">
        <p14:creationId xmlns:p14="http://schemas.microsoft.com/office/powerpoint/2010/main" val="14692865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70</a:t>
            </a:fld>
            <a:endParaRPr/>
          </a:p>
        </p:txBody>
      </p:sp>
    </p:spTree>
    <p:extLst>
      <p:ext uri="{BB962C8B-B14F-4D97-AF65-F5344CB8AC3E}">
        <p14:creationId xmlns:p14="http://schemas.microsoft.com/office/powerpoint/2010/main" val="807541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71</a:t>
            </a:fld>
            <a:endParaRPr/>
          </a:p>
        </p:txBody>
      </p:sp>
    </p:spTree>
    <p:extLst>
      <p:ext uri="{BB962C8B-B14F-4D97-AF65-F5344CB8AC3E}">
        <p14:creationId xmlns:p14="http://schemas.microsoft.com/office/powerpoint/2010/main" val="1315182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72</a:t>
            </a:fld>
            <a:endParaRPr/>
          </a:p>
        </p:txBody>
      </p:sp>
    </p:spTree>
    <p:extLst>
      <p:ext uri="{BB962C8B-B14F-4D97-AF65-F5344CB8AC3E}">
        <p14:creationId xmlns:p14="http://schemas.microsoft.com/office/powerpoint/2010/main" val="39280506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73</a:t>
            </a:fld>
            <a:endParaRPr/>
          </a:p>
        </p:txBody>
      </p:sp>
    </p:spTree>
    <p:extLst>
      <p:ext uri="{BB962C8B-B14F-4D97-AF65-F5344CB8AC3E}">
        <p14:creationId xmlns:p14="http://schemas.microsoft.com/office/powerpoint/2010/main" val="2726308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74</a:t>
            </a:fld>
            <a:endParaRPr/>
          </a:p>
        </p:txBody>
      </p:sp>
    </p:spTree>
    <p:extLst>
      <p:ext uri="{BB962C8B-B14F-4D97-AF65-F5344CB8AC3E}">
        <p14:creationId xmlns:p14="http://schemas.microsoft.com/office/powerpoint/2010/main" val="36621586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75</a:t>
            </a:fld>
            <a:endParaRPr/>
          </a:p>
        </p:txBody>
      </p:sp>
    </p:spTree>
    <p:extLst>
      <p:ext uri="{BB962C8B-B14F-4D97-AF65-F5344CB8AC3E}">
        <p14:creationId xmlns:p14="http://schemas.microsoft.com/office/powerpoint/2010/main" val="42686203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76</a:t>
            </a:fld>
            <a:endParaRPr/>
          </a:p>
        </p:txBody>
      </p:sp>
    </p:spTree>
    <p:extLst>
      <p:ext uri="{BB962C8B-B14F-4D97-AF65-F5344CB8AC3E}">
        <p14:creationId xmlns:p14="http://schemas.microsoft.com/office/powerpoint/2010/main" val="8962799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77</a:t>
            </a:fld>
            <a:endParaRPr/>
          </a:p>
        </p:txBody>
      </p:sp>
    </p:spTree>
    <p:extLst>
      <p:ext uri="{BB962C8B-B14F-4D97-AF65-F5344CB8AC3E}">
        <p14:creationId xmlns:p14="http://schemas.microsoft.com/office/powerpoint/2010/main" val="5573498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78</a:t>
            </a:fld>
            <a:endParaRPr/>
          </a:p>
        </p:txBody>
      </p:sp>
    </p:spTree>
    <p:extLst>
      <p:ext uri="{BB962C8B-B14F-4D97-AF65-F5344CB8AC3E}">
        <p14:creationId xmlns:p14="http://schemas.microsoft.com/office/powerpoint/2010/main" val="4844599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79</a:t>
            </a:fld>
            <a:endParaRPr/>
          </a:p>
        </p:txBody>
      </p:sp>
    </p:spTree>
    <p:extLst>
      <p:ext uri="{BB962C8B-B14F-4D97-AF65-F5344CB8AC3E}">
        <p14:creationId xmlns:p14="http://schemas.microsoft.com/office/powerpoint/2010/main" val="1929988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80</a:t>
            </a:fld>
            <a:endParaRPr/>
          </a:p>
        </p:txBody>
      </p:sp>
    </p:spTree>
    <p:extLst>
      <p:ext uri="{BB962C8B-B14F-4D97-AF65-F5344CB8AC3E}">
        <p14:creationId xmlns:p14="http://schemas.microsoft.com/office/powerpoint/2010/main" val="1717900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81</a:t>
            </a:fld>
            <a:endParaRPr/>
          </a:p>
        </p:txBody>
      </p:sp>
    </p:spTree>
    <p:extLst>
      <p:ext uri="{BB962C8B-B14F-4D97-AF65-F5344CB8AC3E}">
        <p14:creationId xmlns:p14="http://schemas.microsoft.com/office/powerpoint/2010/main" val="15103543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82</a:t>
            </a:fld>
            <a:endParaRPr/>
          </a:p>
        </p:txBody>
      </p:sp>
    </p:spTree>
    <p:extLst>
      <p:ext uri="{BB962C8B-B14F-4D97-AF65-F5344CB8AC3E}">
        <p14:creationId xmlns:p14="http://schemas.microsoft.com/office/powerpoint/2010/main" val="784091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83</a:t>
            </a:fld>
            <a:endParaRPr/>
          </a:p>
        </p:txBody>
      </p:sp>
    </p:spTree>
    <p:extLst>
      <p:ext uri="{BB962C8B-B14F-4D97-AF65-F5344CB8AC3E}">
        <p14:creationId xmlns:p14="http://schemas.microsoft.com/office/powerpoint/2010/main" val="19247937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84</a:t>
            </a:fld>
            <a:endParaRPr/>
          </a:p>
        </p:txBody>
      </p:sp>
    </p:spTree>
    <p:extLst>
      <p:ext uri="{BB962C8B-B14F-4D97-AF65-F5344CB8AC3E}">
        <p14:creationId xmlns:p14="http://schemas.microsoft.com/office/powerpoint/2010/main" val="41728916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85</a:t>
            </a:fld>
            <a:endParaRPr/>
          </a:p>
        </p:txBody>
      </p:sp>
    </p:spTree>
    <p:extLst>
      <p:ext uri="{BB962C8B-B14F-4D97-AF65-F5344CB8AC3E}">
        <p14:creationId xmlns:p14="http://schemas.microsoft.com/office/powerpoint/2010/main" val="30379761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86</a:t>
            </a:fld>
            <a:endParaRPr/>
          </a:p>
        </p:txBody>
      </p:sp>
    </p:spTree>
    <p:extLst>
      <p:ext uri="{BB962C8B-B14F-4D97-AF65-F5344CB8AC3E}">
        <p14:creationId xmlns:p14="http://schemas.microsoft.com/office/powerpoint/2010/main" val="28178830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87</a:t>
            </a:fld>
            <a:endParaRPr/>
          </a:p>
        </p:txBody>
      </p:sp>
    </p:spTree>
    <p:extLst>
      <p:ext uri="{BB962C8B-B14F-4D97-AF65-F5344CB8AC3E}">
        <p14:creationId xmlns:p14="http://schemas.microsoft.com/office/powerpoint/2010/main" val="39225388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88</a:t>
            </a:fld>
            <a:endParaRPr/>
          </a:p>
        </p:txBody>
      </p:sp>
    </p:spTree>
    <p:extLst>
      <p:ext uri="{BB962C8B-B14F-4D97-AF65-F5344CB8AC3E}">
        <p14:creationId xmlns:p14="http://schemas.microsoft.com/office/powerpoint/2010/main" val="42143931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89</a:t>
            </a:fld>
            <a:endParaRPr/>
          </a:p>
        </p:txBody>
      </p:sp>
    </p:spTree>
    <p:extLst>
      <p:ext uri="{BB962C8B-B14F-4D97-AF65-F5344CB8AC3E}">
        <p14:creationId xmlns:p14="http://schemas.microsoft.com/office/powerpoint/2010/main" val="31076329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90</a:t>
            </a:fld>
            <a:endParaRPr/>
          </a:p>
        </p:txBody>
      </p:sp>
    </p:spTree>
    <p:extLst>
      <p:ext uri="{BB962C8B-B14F-4D97-AF65-F5344CB8AC3E}">
        <p14:creationId xmlns:p14="http://schemas.microsoft.com/office/powerpoint/2010/main" val="1107337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91</a:t>
            </a:fld>
            <a:endParaRPr/>
          </a:p>
        </p:txBody>
      </p:sp>
    </p:spTree>
    <p:extLst>
      <p:ext uri="{BB962C8B-B14F-4D97-AF65-F5344CB8AC3E}">
        <p14:creationId xmlns:p14="http://schemas.microsoft.com/office/powerpoint/2010/main" val="15837329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92</a:t>
            </a:fld>
            <a:endParaRPr/>
          </a:p>
        </p:txBody>
      </p:sp>
    </p:spTree>
    <p:extLst>
      <p:ext uri="{BB962C8B-B14F-4D97-AF65-F5344CB8AC3E}">
        <p14:creationId xmlns:p14="http://schemas.microsoft.com/office/powerpoint/2010/main" val="33831843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93</a:t>
            </a:fld>
            <a:endParaRPr/>
          </a:p>
        </p:txBody>
      </p:sp>
    </p:spTree>
    <p:extLst>
      <p:ext uri="{BB962C8B-B14F-4D97-AF65-F5344CB8AC3E}">
        <p14:creationId xmlns:p14="http://schemas.microsoft.com/office/powerpoint/2010/main" val="182092718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94</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95</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96</a:t>
            </a:fld>
            <a:endParaRPr/>
          </a:p>
        </p:txBody>
      </p:sp>
    </p:spTree>
    <p:extLst>
      <p:ext uri="{BB962C8B-B14F-4D97-AF65-F5344CB8AC3E}">
        <p14:creationId xmlns:p14="http://schemas.microsoft.com/office/powerpoint/2010/main" val="30390609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97</a:t>
            </a:fld>
            <a:endParaRPr/>
          </a:p>
        </p:txBody>
      </p:sp>
    </p:spTree>
    <p:extLst>
      <p:ext uri="{BB962C8B-B14F-4D97-AF65-F5344CB8AC3E}">
        <p14:creationId xmlns:p14="http://schemas.microsoft.com/office/powerpoint/2010/main" val="1294045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8/9/2023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8/9/2023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8/9/2023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8/9/2023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8/9/2023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8/9/2023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8/9/2023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8/9/2023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8/9/2023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8/9/2023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8/9/2023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8/9/2023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hyperlink" Target="https://machinelearningmastery.com/difference-between-a-parameter-and-a-hyperparameter/"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hyperlink" Target="https://radiopaedia.org/articles/iteration-machine-learning?lang=us" TargetMode="External"/><Relationship Id="rId4" Type="http://schemas.openxmlformats.org/officeDocument/2006/relationships/image" Target="../media/image75.png"/></Relationships>
</file>

<file path=ppt/slides/_rels/slide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5.png"/><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hyperlink" Target="https://determined.ai/assets/images/resources/AdaptiveHyperparameterTuning.pdf" TargetMode="Externa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hyperlink" Target="https://www.analyticsvidhya.com/blog/2021/06/complete-guide-to-gradient-based-optimizers/" TargetMode="External"/><Relationship Id="rId5" Type="http://schemas.openxmlformats.org/officeDocument/2006/relationships/hyperlink" Target="https://arxiv.org/abs/1609.04747" TargetMode="Externa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hyperlink" Target="https://www.analyticsvidhya.com/blog/2021/06/complete-guide-to-gradient-based-optimizers/" TargetMode="External"/><Relationship Id="rId5" Type="http://schemas.openxmlformats.org/officeDocument/2006/relationships/hyperlink" Target="https://arxiv.org/abs/1609.04747" TargetMode="External"/><Relationship Id="rId4" Type="http://schemas.openxmlformats.org/officeDocument/2006/relationships/image" Target="../media/image83.png"/></Relationships>
</file>

<file path=ppt/slides/_rels/slide8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hyperlink" Target="https://arxiv.org/abs/1609.04747" TargetMode="External"/><Relationship Id="rId5" Type="http://schemas.openxmlformats.org/officeDocument/2006/relationships/image" Target="../media/image85.png"/><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5" Type="http://schemas.openxmlformats.org/officeDocument/2006/relationships/image" Target="../media/image74.png"/><Relationship Id="rId4" Type="http://schemas.openxmlformats.org/officeDocument/2006/relationships/image" Target="../media/image86.png"/></Relationships>
</file>

<file path=ppt/slides/_rels/slide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5" Type="http://schemas.openxmlformats.org/officeDocument/2006/relationships/image" Target="../media/image74.png"/><Relationship Id="rId4" Type="http://schemas.openxmlformats.org/officeDocument/2006/relationships/image" Target="../media/image87.png"/></Relationships>
</file>

<file path=ppt/slides/_rels/slide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74.png"/></Relationships>
</file>

<file path=ppt/slides/_rels/slide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hyperlink" Target="https://determined.ai/assets/images/resources/AdaptiveHyperparameterTuning.pdf" TargetMode="External"/><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hyperlink" Target="https://arxiv.org/abs/2107.00275" TargetMode="External"/><Relationship Id="rId5" Type="http://schemas.openxmlformats.org/officeDocument/2006/relationships/image" Target="../media/image90.png"/><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2.png"/></Relationships>
</file>

<file path=ppt/slides/_rels/slide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9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9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6.xml"/><Relationship Id="rId1" Type="http://schemas.openxmlformats.org/officeDocument/2006/relationships/slideLayout" Target="../slideLayouts/slideLayout1.xml"/><Relationship Id="rId5" Type="http://schemas.openxmlformats.org/officeDocument/2006/relationships/image" Target="../media/image98.JPG"/><Relationship Id="rId4"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dirty="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5</a:t>
            </a:r>
            <a:endParaRPr sz="2933" b="1" dirty="0">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6</a:t>
            </a:r>
            <a:endParaRPr sz="2933" b="1" dirty="0">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43332" y="955941"/>
            <a:ext cx="9571200" cy="5047495"/>
          </a:xfrm>
          <a:prstGeom prst="rect">
            <a:avLst/>
          </a:prstGeom>
          <a:no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fa-IR" sz="2400" dirty="0">
                <a:latin typeface="Calibri"/>
                <a:ea typeface="Calibri"/>
                <a:cs typeface="Calibri"/>
                <a:sym typeface="Calibri"/>
              </a:rPr>
              <a:t>System Set-up and Files management</a:t>
            </a:r>
            <a:endParaRPr sz="2400" dirty="0">
              <a:latin typeface="Calibri"/>
              <a:ea typeface="Calibri"/>
              <a:cs typeface="Calibri"/>
              <a:sym typeface="Calibri"/>
            </a:endParaRPr>
          </a:p>
          <a:p>
            <a:pPr marL="342900" indent="-342900">
              <a:buFont typeface="Arial" panose="020B0604020202020204" pitchFamily="34" charset="0"/>
              <a:buChar char="•"/>
            </a:pPr>
            <a:endParaRPr sz="2400" dirty="0">
              <a:latin typeface="Calibri"/>
              <a:ea typeface="Calibri"/>
              <a:cs typeface="Calibri"/>
              <a:sym typeface="Calibri"/>
            </a:endParaRPr>
          </a:p>
          <a:p>
            <a:pPr marL="342900" indent="-3429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Literature Review and Idea Generation</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Discussion with Talha</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Data Acquisition</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Need for Additional Suggestions</a:t>
            </a:r>
            <a:endParaRPr sz="2400" dirty="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3929281"/>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a:t>
            </a:r>
            <a:r>
              <a:rPr lang="en-US" b="1" dirty="0">
                <a:solidFill>
                  <a:srgbClr val="374151"/>
                </a:solidFill>
                <a:latin typeface="Arial" panose="020B0604020202020204" pitchFamily="34" charset="0"/>
              </a:rPr>
              <a:t>      </a:t>
            </a:r>
            <a:r>
              <a:rPr lang="en-US" sz="1800" b="1" i="0" u="none" strike="noStrike" dirty="0">
                <a:solidFill>
                  <a:srgbClr val="374151"/>
                </a:solidFill>
                <a:effectLst/>
                <a:latin typeface="Arial" panose="020B0604020202020204" pitchFamily="34" charset="0"/>
              </a:rPr>
              <a:t>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Data preprocessing workflow</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572560FA-5CA6-13C6-BDC8-F147B06813B5}"/>
              </a:ext>
            </a:extLst>
          </p:cNvPr>
          <p:cNvPicPr>
            <a:picLocks noChangeAspect="1"/>
          </p:cNvPicPr>
          <p:nvPr/>
        </p:nvPicPr>
        <p:blipFill>
          <a:blip r:embed="rId4"/>
          <a:stretch>
            <a:fillRect/>
          </a:stretch>
        </p:blipFill>
        <p:spPr>
          <a:xfrm>
            <a:off x="143332" y="871602"/>
            <a:ext cx="3042636" cy="5870498"/>
          </a:xfrm>
          <a:prstGeom prst="rect">
            <a:avLst/>
          </a:prstGeom>
        </p:spPr>
      </p:pic>
      <p:pic>
        <p:nvPicPr>
          <p:cNvPr id="12" name="Picture 11">
            <a:extLst>
              <a:ext uri="{FF2B5EF4-FFF2-40B4-BE49-F238E27FC236}">
                <a16:creationId xmlns:a16="http://schemas.microsoft.com/office/drawing/2014/main" id="{07CEE4D3-DE30-A906-FED9-BAF630A44CA6}"/>
              </a:ext>
            </a:extLst>
          </p:cNvPr>
          <p:cNvPicPr>
            <a:picLocks noChangeAspect="1"/>
          </p:cNvPicPr>
          <p:nvPr/>
        </p:nvPicPr>
        <p:blipFill>
          <a:blip r:embed="rId5"/>
          <a:stretch>
            <a:fillRect/>
          </a:stretch>
        </p:blipFill>
        <p:spPr>
          <a:xfrm>
            <a:off x="4629150" y="871601"/>
            <a:ext cx="2856577" cy="5824449"/>
          </a:xfrm>
          <a:prstGeom prst="rect">
            <a:avLst/>
          </a:prstGeom>
        </p:spPr>
      </p:pic>
    </p:spTree>
    <p:extLst>
      <p:ext uri="{BB962C8B-B14F-4D97-AF65-F5344CB8AC3E}">
        <p14:creationId xmlns:p14="http://schemas.microsoft.com/office/powerpoint/2010/main" val="63522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NAs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D8DA2BC-D4A4-8E98-D0CC-80B1FE993EE2}"/>
              </a:ext>
            </a:extLst>
          </p:cNvPr>
          <p:cNvPicPr>
            <a:picLocks noChangeAspect="1"/>
          </p:cNvPicPr>
          <p:nvPr/>
        </p:nvPicPr>
        <p:blipFill>
          <a:blip r:embed="rId4"/>
          <a:stretch>
            <a:fillRect/>
          </a:stretch>
        </p:blipFill>
        <p:spPr>
          <a:xfrm>
            <a:off x="4604084" y="5277391"/>
            <a:ext cx="7469248" cy="1464709"/>
          </a:xfrm>
          <a:prstGeom prst="rect">
            <a:avLst/>
          </a:prstGeom>
        </p:spPr>
      </p:pic>
      <p:pic>
        <p:nvPicPr>
          <p:cNvPr id="5" name="Picture 4">
            <a:extLst>
              <a:ext uri="{FF2B5EF4-FFF2-40B4-BE49-F238E27FC236}">
                <a16:creationId xmlns:a16="http://schemas.microsoft.com/office/drawing/2014/main" id="{354AA409-23F8-D2E5-F054-AFAD3FD24C35}"/>
              </a:ext>
            </a:extLst>
          </p:cNvPr>
          <p:cNvPicPr>
            <a:picLocks noChangeAspect="1"/>
          </p:cNvPicPr>
          <p:nvPr/>
        </p:nvPicPr>
        <p:blipFill rotWithShape="1">
          <a:blip r:embed="rId5"/>
          <a:srcRect l="438" t="9923"/>
          <a:stretch/>
        </p:blipFill>
        <p:spPr>
          <a:xfrm>
            <a:off x="4708358" y="894012"/>
            <a:ext cx="7364974" cy="3424863"/>
          </a:xfrm>
          <a:prstGeom prst="rect">
            <a:avLst/>
          </a:prstGeom>
        </p:spPr>
      </p:pic>
      <p:pic>
        <p:nvPicPr>
          <p:cNvPr id="7" name="Picture 6">
            <a:extLst>
              <a:ext uri="{FF2B5EF4-FFF2-40B4-BE49-F238E27FC236}">
                <a16:creationId xmlns:a16="http://schemas.microsoft.com/office/drawing/2014/main" id="{07982576-474A-299D-CAE8-99C5709EBBA4}"/>
              </a:ext>
            </a:extLst>
          </p:cNvPr>
          <p:cNvPicPr>
            <a:picLocks noChangeAspect="1"/>
          </p:cNvPicPr>
          <p:nvPr/>
        </p:nvPicPr>
        <p:blipFill>
          <a:blip r:embed="rId6"/>
          <a:stretch>
            <a:fillRect/>
          </a:stretch>
        </p:blipFill>
        <p:spPr>
          <a:xfrm>
            <a:off x="4708358" y="4514187"/>
            <a:ext cx="4900863" cy="622145"/>
          </a:xfrm>
          <a:prstGeom prst="rect">
            <a:avLst/>
          </a:prstGeom>
        </p:spPr>
      </p:pic>
    </p:spTree>
    <p:extLst>
      <p:ext uri="{BB962C8B-B14F-4D97-AF65-F5344CB8AC3E}">
        <p14:creationId xmlns:p14="http://schemas.microsoft.com/office/powerpoint/2010/main" val="396731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Missing</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streaks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CF028EB-2EDF-D6DC-7A78-D8781D04144A}"/>
              </a:ext>
            </a:extLst>
          </p:cNvPr>
          <p:cNvPicPr>
            <a:picLocks noChangeAspect="1"/>
          </p:cNvPicPr>
          <p:nvPr/>
        </p:nvPicPr>
        <p:blipFill>
          <a:blip r:embed="rId4"/>
          <a:stretch>
            <a:fillRect/>
          </a:stretch>
        </p:blipFill>
        <p:spPr>
          <a:xfrm>
            <a:off x="143332" y="914619"/>
            <a:ext cx="4238168" cy="5827481"/>
          </a:xfrm>
          <a:prstGeom prst="rect">
            <a:avLst/>
          </a:prstGeom>
        </p:spPr>
      </p:pic>
      <p:pic>
        <p:nvPicPr>
          <p:cNvPr id="5" name="Picture 4">
            <a:extLst>
              <a:ext uri="{FF2B5EF4-FFF2-40B4-BE49-F238E27FC236}">
                <a16:creationId xmlns:a16="http://schemas.microsoft.com/office/drawing/2014/main" id="{F9C125F2-51AF-C3FC-D3F7-C97BA02DA3C5}"/>
              </a:ext>
            </a:extLst>
          </p:cNvPr>
          <p:cNvPicPr>
            <a:picLocks noChangeAspect="1"/>
          </p:cNvPicPr>
          <p:nvPr/>
        </p:nvPicPr>
        <p:blipFill>
          <a:blip r:embed="rId5"/>
          <a:stretch>
            <a:fillRect/>
          </a:stretch>
        </p:blipFill>
        <p:spPr>
          <a:xfrm>
            <a:off x="4648201" y="1235678"/>
            <a:ext cx="7400468" cy="5429489"/>
          </a:xfrm>
          <a:prstGeom prst="rect">
            <a:avLst/>
          </a:prstGeom>
        </p:spPr>
      </p:pic>
    </p:spTree>
    <p:extLst>
      <p:ext uri="{BB962C8B-B14F-4D97-AF65-F5344CB8AC3E}">
        <p14:creationId xmlns:p14="http://schemas.microsoft.com/office/powerpoint/2010/main" val="671858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en-US" sz="2933" b="1" dirty="0">
                <a:solidFill>
                  <a:srgbClr val="2626FA"/>
                </a:solidFill>
                <a:latin typeface="Times New Roman"/>
                <a:cs typeface="Times New Roman"/>
              </a:rPr>
              <a:t>Statistics</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AA4B070-4FAA-2EBE-3154-FC846AACAD9B}"/>
              </a:ext>
            </a:extLst>
          </p:cNvPr>
          <p:cNvPicPr>
            <a:picLocks noChangeAspect="1"/>
          </p:cNvPicPr>
          <p:nvPr/>
        </p:nvPicPr>
        <p:blipFill>
          <a:blip r:embed="rId4"/>
          <a:stretch>
            <a:fillRect/>
          </a:stretch>
        </p:blipFill>
        <p:spPr>
          <a:xfrm>
            <a:off x="143332" y="1071544"/>
            <a:ext cx="6600882" cy="5670556"/>
          </a:xfrm>
          <a:prstGeom prst="rect">
            <a:avLst/>
          </a:prstGeom>
        </p:spPr>
      </p:pic>
      <p:sp>
        <p:nvSpPr>
          <p:cNvPr id="2" name="Arrow: Right 1">
            <a:extLst>
              <a:ext uri="{FF2B5EF4-FFF2-40B4-BE49-F238E27FC236}">
                <a16:creationId xmlns:a16="http://schemas.microsoft.com/office/drawing/2014/main" id="{C8658B5E-1F9D-D79B-E701-C03E597F23F1}"/>
              </a:ext>
            </a:extLst>
          </p:cNvPr>
          <p:cNvSpPr/>
          <p:nvPr/>
        </p:nvSpPr>
        <p:spPr>
          <a:xfrm>
            <a:off x="143332" y="2571425"/>
            <a:ext cx="791992" cy="308133"/>
          </a:xfrm>
          <a:prstGeom prst="rightArrow">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63D449-F92F-3EA4-573C-F1F4A448FEAB}"/>
              </a:ext>
            </a:extLst>
          </p:cNvPr>
          <p:cNvPicPr>
            <a:picLocks noChangeAspect="1"/>
          </p:cNvPicPr>
          <p:nvPr/>
        </p:nvPicPr>
        <p:blipFill>
          <a:blip r:embed="rId5"/>
          <a:stretch>
            <a:fillRect/>
          </a:stretch>
        </p:blipFill>
        <p:spPr>
          <a:xfrm>
            <a:off x="6744214" y="1789155"/>
            <a:ext cx="5329118" cy="4952945"/>
          </a:xfrm>
          <a:prstGeom prst="rect">
            <a:avLst/>
          </a:prstGeom>
        </p:spPr>
      </p:pic>
    </p:spTree>
    <p:extLst>
      <p:ext uri="{BB962C8B-B14F-4D97-AF65-F5344CB8AC3E}">
        <p14:creationId xmlns:p14="http://schemas.microsoft.com/office/powerpoint/2010/main" val="4254894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F0B10F0-2EE1-17E6-4F9F-096218C9B9D0}"/>
              </a:ext>
            </a:extLst>
          </p:cNvPr>
          <p:cNvPicPr>
            <a:picLocks noChangeAspect="1"/>
          </p:cNvPicPr>
          <p:nvPr/>
        </p:nvPicPr>
        <p:blipFill>
          <a:blip r:embed="rId4"/>
          <a:stretch>
            <a:fillRect/>
          </a:stretch>
        </p:blipFill>
        <p:spPr>
          <a:xfrm>
            <a:off x="3343981" y="3521242"/>
            <a:ext cx="8729351" cy="3220858"/>
          </a:xfrm>
          <a:prstGeom prst="rect">
            <a:avLst/>
          </a:prstGeom>
        </p:spPr>
      </p:pic>
      <p:pic>
        <p:nvPicPr>
          <p:cNvPr id="5" name="Picture 4">
            <a:extLst>
              <a:ext uri="{FF2B5EF4-FFF2-40B4-BE49-F238E27FC236}">
                <a16:creationId xmlns:a16="http://schemas.microsoft.com/office/drawing/2014/main" id="{F3432F10-92BB-6CCA-CBB7-34B996D9EDDB}"/>
              </a:ext>
            </a:extLst>
          </p:cNvPr>
          <p:cNvPicPr>
            <a:picLocks noChangeAspect="1"/>
          </p:cNvPicPr>
          <p:nvPr/>
        </p:nvPicPr>
        <p:blipFill>
          <a:blip r:embed="rId5"/>
          <a:stretch>
            <a:fillRect/>
          </a:stretch>
        </p:blipFill>
        <p:spPr>
          <a:xfrm>
            <a:off x="3243657" y="930338"/>
            <a:ext cx="8829675" cy="1952625"/>
          </a:xfrm>
          <a:prstGeom prst="rect">
            <a:avLst/>
          </a:prstGeom>
        </p:spPr>
      </p:pic>
    </p:spTree>
    <p:extLst>
      <p:ext uri="{BB962C8B-B14F-4D97-AF65-F5344CB8AC3E}">
        <p14:creationId xmlns:p14="http://schemas.microsoft.com/office/powerpoint/2010/main" val="425426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 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0F46343D-7F5C-2DD4-66C7-DCAC558D1952}"/>
              </a:ext>
            </a:extLst>
          </p:cNvPr>
          <p:cNvPicPr>
            <a:picLocks noChangeAspect="1"/>
          </p:cNvPicPr>
          <p:nvPr/>
        </p:nvPicPr>
        <p:blipFill>
          <a:blip r:embed="rId4"/>
          <a:stretch>
            <a:fillRect/>
          </a:stretch>
        </p:blipFill>
        <p:spPr>
          <a:xfrm>
            <a:off x="3957637" y="871602"/>
            <a:ext cx="7986713" cy="5803174"/>
          </a:xfrm>
          <a:prstGeom prst="rect">
            <a:avLst/>
          </a:prstGeom>
        </p:spPr>
      </p:pic>
    </p:spTree>
    <p:extLst>
      <p:ext uri="{BB962C8B-B14F-4D97-AF65-F5344CB8AC3E}">
        <p14:creationId xmlns:p14="http://schemas.microsoft.com/office/powerpoint/2010/main" val="2489688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8E48678-43CB-3516-5FE8-985D70EB8E6E}"/>
              </a:ext>
            </a:extLst>
          </p:cNvPr>
          <p:cNvPicPr>
            <a:picLocks noChangeAspect="1"/>
          </p:cNvPicPr>
          <p:nvPr/>
        </p:nvPicPr>
        <p:blipFill>
          <a:blip r:embed="rId4"/>
          <a:stretch>
            <a:fillRect/>
          </a:stretch>
        </p:blipFill>
        <p:spPr>
          <a:xfrm>
            <a:off x="139130" y="2037347"/>
            <a:ext cx="11934202" cy="4704753"/>
          </a:xfrm>
          <a:prstGeom prst="rect">
            <a:avLst/>
          </a:prstGeom>
        </p:spPr>
      </p:pic>
    </p:spTree>
    <p:extLst>
      <p:ext uri="{BB962C8B-B14F-4D97-AF65-F5344CB8AC3E}">
        <p14:creationId xmlns:p14="http://schemas.microsoft.com/office/powerpoint/2010/main" val="1462070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Solution?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AA3710F-6EA7-168C-B4E5-F8BCE2CBE046}"/>
              </a:ext>
            </a:extLst>
          </p:cNvPr>
          <p:cNvSpPr txBox="1"/>
          <p:nvPr/>
        </p:nvSpPr>
        <p:spPr>
          <a:xfrm>
            <a:off x="143332" y="2271875"/>
            <a:ext cx="9144000" cy="1938992"/>
          </a:xfrm>
          <a:prstGeom prst="rect">
            <a:avLst/>
          </a:prstGeom>
          <a:noFill/>
        </p:spPr>
        <p:txBody>
          <a:bodyPr wrap="square" rtlCol="0">
            <a:spAutoFit/>
          </a:bodyPr>
          <a:lstStyle/>
          <a:p>
            <a:pPr marL="342900" indent="-342900">
              <a:buAutoNum type="arabicPeriod"/>
            </a:pPr>
            <a:r>
              <a:rPr lang="en-US" sz="2400" dirty="0">
                <a:solidFill>
                  <a:srgbClr val="000000"/>
                </a:solidFill>
              </a:rPr>
              <a:t>The datasets should be downloaded again</a:t>
            </a:r>
          </a:p>
          <a:p>
            <a:endParaRPr lang="en-US" sz="2400" dirty="0">
              <a:solidFill>
                <a:srgbClr val="000000"/>
              </a:solidFill>
            </a:endParaRPr>
          </a:p>
          <a:p>
            <a:r>
              <a:rPr lang="en-US" sz="2400" dirty="0">
                <a:solidFill>
                  <a:srgbClr val="000000"/>
                </a:solidFill>
              </a:rPr>
              <a:t>2. Ignore this and continue</a:t>
            </a:r>
          </a:p>
          <a:p>
            <a:endParaRPr lang="en-US" sz="2400" dirty="0">
              <a:solidFill>
                <a:srgbClr val="000000"/>
              </a:solidFill>
            </a:endParaRPr>
          </a:p>
          <a:p>
            <a:r>
              <a:rPr lang="en-US" sz="2400" dirty="0">
                <a:solidFill>
                  <a:srgbClr val="000000"/>
                </a:solidFill>
              </a:rPr>
              <a:t>3. This is a big deal, and finding a solution is essential</a:t>
            </a:r>
          </a:p>
        </p:txBody>
      </p:sp>
    </p:spTree>
    <p:extLst>
      <p:ext uri="{BB962C8B-B14F-4D97-AF65-F5344CB8AC3E}">
        <p14:creationId xmlns:p14="http://schemas.microsoft.com/office/powerpoint/2010/main" val="503644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10</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07/27/2023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5201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3" y="921869"/>
            <a:ext cx="4484814" cy="830997"/>
          </a:xfrm>
          <a:prstGeom prst="rect">
            <a:avLst/>
          </a:prstGeom>
          <a:noFill/>
        </p:spPr>
        <p:txBody>
          <a:bodyPr wrap="square" rtlCol="0">
            <a:spAutoFit/>
          </a:bodyPr>
          <a:lstStyle/>
          <a:p>
            <a:r>
              <a:rPr lang="en-US" sz="2400" dirty="0">
                <a:solidFill>
                  <a:srgbClr val="000000"/>
                </a:solidFill>
              </a:rPr>
              <a:t>1. Vectorization with NumPy</a:t>
            </a:r>
            <a:br>
              <a:rPr lang="en-US" sz="2400" dirty="0">
                <a:solidFill>
                  <a:srgbClr val="000000"/>
                </a:solidFill>
              </a:rPr>
            </a:br>
            <a:endParaRPr lang="en-US" sz="2400" dirty="0">
              <a:solidFill>
                <a:srgbClr val="000000"/>
              </a:solidFill>
            </a:endParaRPr>
          </a:p>
        </p:txBody>
      </p:sp>
      <p:pic>
        <p:nvPicPr>
          <p:cNvPr id="4" name="Picture 3" descr="A screenshot of a computer program&#10;&#10;Description automatically generated">
            <a:extLst>
              <a:ext uri="{FF2B5EF4-FFF2-40B4-BE49-F238E27FC236}">
                <a16:creationId xmlns:a16="http://schemas.microsoft.com/office/drawing/2014/main" id="{A0BE8A8C-29EE-7AA0-604C-73933080C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332" y="1650234"/>
            <a:ext cx="5038268" cy="5091866"/>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E09B013-E56F-1FF4-05D7-05D72465A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3" y="1666387"/>
            <a:ext cx="5062930" cy="5135466"/>
          </a:xfrm>
          <a:prstGeom prst="rect">
            <a:avLst/>
          </a:prstGeom>
        </p:spPr>
      </p:pic>
      <p:sp>
        <p:nvSpPr>
          <p:cNvPr id="7" name="TextBox 6">
            <a:extLst>
              <a:ext uri="{FF2B5EF4-FFF2-40B4-BE49-F238E27FC236}">
                <a16:creationId xmlns:a16="http://schemas.microsoft.com/office/drawing/2014/main" id="{BAE831E3-DCAA-D114-4B41-6889C40E3DDE}"/>
              </a:ext>
            </a:extLst>
          </p:cNvPr>
          <p:cNvSpPr txBox="1"/>
          <p:nvPr/>
        </p:nvSpPr>
        <p:spPr>
          <a:xfrm>
            <a:off x="6311523" y="888374"/>
            <a:ext cx="4484814" cy="461665"/>
          </a:xfrm>
          <a:prstGeom prst="rect">
            <a:avLst/>
          </a:prstGeom>
          <a:noFill/>
        </p:spPr>
        <p:txBody>
          <a:bodyPr wrap="square" rtlCol="0">
            <a:spAutoFit/>
          </a:bodyPr>
          <a:lstStyle/>
          <a:p>
            <a:r>
              <a:rPr lang="en-US" sz="2400" dirty="0">
                <a:solidFill>
                  <a:srgbClr val="000000"/>
                </a:solidFill>
              </a:rPr>
              <a:t>2. Data Manipulation with Pandas</a:t>
            </a:r>
          </a:p>
        </p:txBody>
      </p:sp>
    </p:spTree>
    <p:extLst>
      <p:ext uri="{BB962C8B-B14F-4D97-AF65-F5344CB8AC3E}">
        <p14:creationId xmlns:p14="http://schemas.microsoft.com/office/powerpoint/2010/main" val="1137340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2" y="921869"/>
            <a:ext cx="11930001" cy="5743298"/>
          </a:xfrm>
          <a:prstGeom prst="rect">
            <a:avLst/>
          </a:prstGeom>
          <a:noFill/>
        </p:spPr>
        <p:txBody>
          <a:bodyPr wrap="square" rtlCol="0">
            <a:spAutoFit/>
          </a:bodyPr>
          <a:lstStyle/>
          <a:p>
            <a:r>
              <a:rPr lang="en-US" sz="2400" dirty="0">
                <a:solidFill>
                  <a:srgbClr val="000000"/>
                </a:solidFill>
              </a:rPr>
              <a:t>3. Scientific Computing with SciPy: </a:t>
            </a:r>
          </a:p>
          <a:p>
            <a:pPr marL="800100" lvl="1" indent="-342900">
              <a:buFont typeface="Arial" panose="020B0604020202020204" pitchFamily="34" charset="0"/>
              <a:buChar char="•"/>
            </a:pPr>
            <a:r>
              <a:rPr lang="en-US" sz="2000" dirty="0">
                <a:solidFill>
                  <a:srgbClr val="000000"/>
                </a:solidFill>
              </a:rPr>
              <a:t>SciPy is built on NumPy.</a:t>
            </a:r>
          </a:p>
          <a:p>
            <a:pPr marL="800100" lvl="1" indent="-342900">
              <a:buFont typeface="Arial" panose="020B0604020202020204" pitchFamily="34" charset="0"/>
              <a:buChar char="•"/>
            </a:pPr>
            <a:r>
              <a:rPr lang="en-US" sz="2000" dirty="0">
                <a:solidFill>
                  <a:srgbClr val="000000"/>
                </a:solidFill>
              </a:rPr>
              <a:t>SciPy provides more utilities for:</a:t>
            </a:r>
          </a:p>
          <a:p>
            <a:pPr marL="1257300" lvl="2" indent="-342900">
              <a:buFont typeface="Arial" panose="020B0604020202020204" pitchFamily="34" charset="0"/>
              <a:buChar char="•"/>
            </a:pPr>
            <a:r>
              <a:rPr lang="en-US" sz="2000" dirty="0">
                <a:solidFill>
                  <a:srgbClr val="000000"/>
                </a:solidFill>
              </a:rPr>
              <a:t>optimization, linear algebra, integration, interpolation, special functions, FFT, signal and image processing, ODE solvers, and more.</a:t>
            </a:r>
          </a:p>
          <a:p>
            <a:br>
              <a:rPr lang="en-US" sz="2400" dirty="0">
                <a:solidFill>
                  <a:srgbClr val="000000"/>
                </a:solidFill>
              </a:rPr>
            </a:br>
            <a:r>
              <a:rPr lang="en-US" sz="2400" dirty="0">
                <a:solidFill>
                  <a:srgbClr val="000000"/>
                </a:solidFill>
              </a:rPr>
              <a:t>4. Parallel Computing with </a:t>
            </a:r>
            <a:r>
              <a:rPr lang="en-US" sz="2400" dirty="0" err="1">
                <a:solidFill>
                  <a:srgbClr val="000000"/>
                </a:solidFill>
              </a:rPr>
              <a:t>joblib</a:t>
            </a:r>
            <a:r>
              <a:rPr lang="en-US" sz="2400" dirty="0">
                <a:solidFill>
                  <a:srgbClr val="000000"/>
                </a:solidFill>
              </a:rPr>
              <a:t> or </a:t>
            </a:r>
            <a:r>
              <a:rPr lang="en-US" sz="2400" dirty="0" err="1">
                <a:solidFill>
                  <a:srgbClr val="000000"/>
                </a:solidFill>
              </a:rPr>
              <a:t>Dask</a:t>
            </a:r>
            <a:r>
              <a:rPr lang="en-US" sz="2400" dirty="0">
                <a:solidFill>
                  <a:srgbClr val="000000"/>
                </a:solidFill>
              </a:rPr>
              <a:t>:</a:t>
            </a:r>
            <a:r>
              <a:rPr lang="en-US" sz="2400" b="0" dirty="0">
                <a:solidFill>
                  <a:srgbClr val="CCCCCC"/>
                </a:solidFill>
                <a:effectLst/>
                <a:latin typeface="Consolas" panose="020B0609020204030204" pitchFamily="49" charset="0"/>
              </a:rPr>
              <a:t> </a:t>
            </a:r>
          </a:p>
          <a:p>
            <a:pPr marL="800100" lvl="1" indent="-342900">
              <a:buFont typeface="Arial" panose="020B0604020202020204" pitchFamily="34" charset="0"/>
              <a:buChar char="•"/>
            </a:pPr>
            <a:r>
              <a:rPr lang="en-US" sz="2000" dirty="0">
                <a:solidFill>
                  <a:srgbClr val="000000"/>
                </a:solidFill>
              </a:rPr>
              <a:t>Speed up processing times.</a:t>
            </a:r>
          </a:p>
          <a:p>
            <a:br>
              <a:rPr lang="en-US" sz="2400" dirty="0">
                <a:solidFill>
                  <a:srgbClr val="000000"/>
                </a:solidFill>
              </a:rPr>
            </a:br>
            <a:r>
              <a:rPr lang="en-US" sz="2400" dirty="0">
                <a:solidFill>
                  <a:srgbClr val="000000"/>
                </a:solidFill>
              </a:rPr>
              <a:t>5. Just-In-Time Compilation with </a:t>
            </a:r>
            <a:r>
              <a:rPr lang="en-US" sz="2400" dirty="0" err="1">
                <a:solidFill>
                  <a:srgbClr val="000000"/>
                </a:solidFill>
              </a:rPr>
              <a:t>Numba</a:t>
            </a:r>
            <a:r>
              <a:rPr lang="en-US" sz="2400" dirty="0">
                <a:solidFill>
                  <a:srgbClr val="000000"/>
                </a:solidFill>
              </a:rPr>
              <a:t>:</a:t>
            </a:r>
          </a:p>
          <a:p>
            <a:pPr marL="800100" lvl="1" indent="-342900">
              <a:buFont typeface="Arial" panose="020B0604020202020204" pitchFamily="34" charset="0"/>
              <a:buChar char="•"/>
            </a:pPr>
            <a:r>
              <a:rPr lang="en-US" sz="2000" dirty="0">
                <a:solidFill>
                  <a:srgbClr val="000000"/>
                </a:solidFill>
              </a:rPr>
              <a:t>Best suited for </a:t>
            </a:r>
            <a:r>
              <a:rPr lang="en-US" sz="2000" b="1" dirty="0">
                <a:solidFill>
                  <a:srgbClr val="000000"/>
                </a:solidFill>
              </a:rPr>
              <a:t>mathematical functions</a:t>
            </a:r>
            <a:r>
              <a:rPr lang="en-US" sz="2000" dirty="0">
                <a:solidFill>
                  <a:srgbClr val="000000"/>
                </a:solidFill>
              </a:rPr>
              <a:t>, like those used in machine learning and data analysis.</a:t>
            </a:r>
          </a:p>
          <a:p>
            <a:pPr lvl="1"/>
            <a:endParaRPr lang="en-US" sz="2000" dirty="0">
              <a:solidFill>
                <a:srgbClr val="000000"/>
              </a:solidFill>
            </a:endParaRPr>
          </a:p>
          <a:p>
            <a:r>
              <a:rPr lang="en-US" sz="2400" dirty="0">
                <a:solidFill>
                  <a:srgbClr val="000000"/>
                </a:solidFill>
              </a:rPr>
              <a:t>6. Efficient Array Computing with JAX:</a:t>
            </a:r>
          </a:p>
          <a:p>
            <a:pPr marL="800100" lvl="1" indent="-342900">
              <a:buFont typeface="Arial" panose="020B0604020202020204" pitchFamily="34" charset="0"/>
              <a:buChar char="•"/>
            </a:pPr>
            <a:r>
              <a:rPr lang="en-US" sz="2000" dirty="0">
                <a:solidFill>
                  <a:srgbClr val="000000"/>
                </a:solidFill>
              </a:rPr>
              <a:t>Powerful transformations.</a:t>
            </a:r>
          </a:p>
          <a:p>
            <a:endParaRPr lang="en-US" sz="2000" dirty="0">
              <a:solidFill>
                <a:srgbClr val="000000"/>
              </a:solidFill>
            </a:endParaRPr>
          </a:p>
          <a:p>
            <a:r>
              <a:rPr lang="en-US" sz="2400" dirty="0">
                <a:solidFill>
                  <a:srgbClr val="000000"/>
                </a:solidFill>
              </a:rPr>
              <a:t>7. Profiling:</a:t>
            </a:r>
          </a:p>
          <a:p>
            <a:pPr marL="800100" lvl="1" indent="-342900">
              <a:buFont typeface="Arial" panose="020B0604020202020204" pitchFamily="34" charset="0"/>
              <a:buChar char="•"/>
            </a:pPr>
            <a:r>
              <a:rPr lang="en-US" sz="2000" dirty="0">
                <a:solidFill>
                  <a:srgbClr val="000000"/>
                </a:solidFill>
              </a:rPr>
              <a:t>Allows you to focus your </a:t>
            </a:r>
            <a:r>
              <a:rPr lang="en-US" sz="2000" b="1" dirty="0">
                <a:solidFill>
                  <a:srgbClr val="000000"/>
                </a:solidFill>
              </a:rPr>
              <a:t>optimization</a:t>
            </a:r>
            <a:r>
              <a:rPr lang="en-US" sz="2000" dirty="0">
                <a:solidFill>
                  <a:srgbClr val="000000"/>
                </a:solidFill>
              </a:rPr>
              <a:t> efforts on the </a:t>
            </a:r>
            <a:r>
              <a:rPr lang="en-US" sz="2000" b="1" dirty="0">
                <a:solidFill>
                  <a:srgbClr val="000000"/>
                </a:solidFill>
              </a:rPr>
              <a:t>slowest parts </a:t>
            </a:r>
            <a:r>
              <a:rPr lang="en-US" sz="2000" dirty="0">
                <a:solidFill>
                  <a:srgbClr val="000000"/>
                </a:solidFill>
              </a:rPr>
              <a:t>of your code.</a:t>
            </a:r>
          </a:p>
        </p:txBody>
      </p:sp>
    </p:spTree>
    <p:extLst>
      <p:ext uri="{BB962C8B-B14F-4D97-AF65-F5344CB8AC3E}">
        <p14:creationId xmlns:p14="http://schemas.microsoft.com/office/powerpoint/2010/main" val="4117565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Literature Review</a:t>
            </a:r>
            <a:endParaRPr sz="2933" b="1" dirty="0">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D2066EE-4DBF-7B98-5746-E7E7F768813A}"/>
              </a:ext>
            </a:extLst>
          </p:cNvPr>
          <p:cNvPicPr>
            <a:picLocks noChangeAspect="1"/>
          </p:cNvPicPr>
          <p:nvPr/>
        </p:nvPicPr>
        <p:blipFill>
          <a:blip r:embed="rId4"/>
          <a:stretch>
            <a:fillRect/>
          </a:stretch>
        </p:blipFill>
        <p:spPr>
          <a:xfrm>
            <a:off x="6863137" y="871602"/>
            <a:ext cx="5210195" cy="3046988"/>
          </a:xfrm>
          <a:prstGeom prst="rect">
            <a:avLst/>
          </a:prstGeom>
        </p:spPr>
      </p:pic>
      <p:sp>
        <p:nvSpPr>
          <p:cNvPr id="5" name="Google Shape;458;p52">
            <a:extLst>
              <a:ext uri="{FF2B5EF4-FFF2-40B4-BE49-F238E27FC236}">
                <a16:creationId xmlns:a16="http://schemas.microsoft.com/office/drawing/2014/main" id="{F1E4525E-B1A4-EC79-410F-391B9B4FD0CF}"/>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a:solidFill>
                  <a:srgbClr val="D313AA"/>
                </a:solidFill>
                <a:latin typeface="Times New Roman"/>
                <a:cs typeface="Times New Roman"/>
                <a:sym typeface="Lobster"/>
              </a:rPr>
              <a:t>Paper</a:t>
            </a:r>
            <a:endParaRPr sz="2933" b="1" dirty="0">
              <a:solidFill>
                <a:srgbClr val="D313AA"/>
              </a:solidFill>
              <a:latin typeface="Times New Roman"/>
              <a:cs typeface="Times New Roman"/>
              <a:sym typeface="Lobster"/>
            </a:endParaRPr>
          </a:p>
        </p:txBody>
      </p:sp>
      <p:sp>
        <p:nvSpPr>
          <p:cNvPr id="6" name="TextBox 5">
            <a:extLst>
              <a:ext uri="{FF2B5EF4-FFF2-40B4-BE49-F238E27FC236}">
                <a16:creationId xmlns:a16="http://schemas.microsoft.com/office/drawing/2014/main" id="{D2317572-6CD2-FB8C-9AFC-0D219D185619}"/>
              </a:ext>
            </a:extLst>
          </p:cNvPr>
          <p:cNvSpPr txBox="1"/>
          <p:nvPr/>
        </p:nvSpPr>
        <p:spPr>
          <a:xfrm>
            <a:off x="143332" y="913848"/>
            <a:ext cx="6719805" cy="4154984"/>
          </a:xfrm>
          <a:prstGeom prst="rect">
            <a:avLst/>
          </a:prstGeom>
          <a:noFill/>
        </p:spPr>
        <p:txBody>
          <a:bodyPr wrap="square" rtlCol="0">
            <a:spAutoFit/>
          </a:bodyPr>
          <a:lstStyle/>
          <a:p>
            <a:r>
              <a:rPr lang="en-US" sz="2400" b="0" i="0" dirty="0">
                <a:effectLst/>
                <a:latin typeface="-apple-system"/>
              </a:rPr>
              <a:t>The authors: </a:t>
            </a:r>
          </a:p>
          <a:p>
            <a:pPr marL="742950" lvl="1" indent="-285750">
              <a:buFont typeface="Arial" panose="020B0604020202020204" pitchFamily="34" charset="0"/>
              <a:buChar char="•"/>
            </a:pPr>
            <a:r>
              <a:rPr lang="en-US" sz="2400" b="0" i="0" dirty="0">
                <a:effectLst/>
                <a:latin typeface="-apple-system"/>
              </a:rPr>
              <a:t>Focus on ACE satellite data. (1998 -2020)</a:t>
            </a:r>
          </a:p>
          <a:p>
            <a:pPr lvl="1"/>
            <a:endParaRPr lang="en-US" sz="2400" b="0" i="0" dirty="0">
              <a:effectLst/>
              <a:latin typeface="-apple-system"/>
            </a:endParaRPr>
          </a:p>
          <a:p>
            <a:pPr marL="742950" lvl="1" indent="-285750">
              <a:buFont typeface="Arial" panose="020B0604020202020204" pitchFamily="34" charset="0"/>
              <a:buChar char="•"/>
            </a:pPr>
            <a:r>
              <a:rPr lang="en-US" sz="2400" b="0" i="0" dirty="0">
                <a:effectLst/>
                <a:latin typeface="-apple-system"/>
              </a:rPr>
              <a:t>Used AI techniques such as machine learning and statistical inference to analyze the ACE data and gain insights into the solar wind. </a:t>
            </a:r>
          </a:p>
          <a:p>
            <a:pPr lvl="1"/>
            <a:endParaRPr lang="en-US" sz="2400" b="0" i="0" dirty="0">
              <a:effectLst/>
              <a:latin typeface="-apple-system"/>
            </a:endParaRPr>
          </a:p>
          <a:p>
            <a:pPr marL="742950" lvl="1" indent="-285750">
              <a:buFont typeface="Arial" panose="020B0604020202020204" pitchFamily="34" charset="0"/>
              <a:buChar char="•"/>
            </a:pPr>
            <a:r>
              <a:rPr lang="en-US" sz="2400" b="0" i="0" dirty="0">
                <a:effectLst/>
                <a:latin typeface="-apple-system"/>
              </a:rPr>
              <a:t>They found that some parameter distributions are well approximated by Gaussian distributions while others are closer to lognormal laws. </a:t>
            </a:r>
          </a:p>
        </p:txBody>
      </p:sp>
      <p:sp>
        <p:nvSpPr>
          <p:cNvPr id="7" name="TextBox 6">
            <a:extLst>
              <a:ext uri="{FF2B5EF4-FFF2-40B4-BE49-F238E27FC236}">
                <a16:creationId xmlns:a16="http://schemas.microsoft.com/office/drawing/2014/main" id="{0B06D545-C4D8-20EF-AAA2-3068A21111B0}"/>
              </a:ext>
            </a:extLst>
          </p:cNvPr>
          <p:cNvSpPr txBox="1"/>
          <p:nvPr/>
        </p:nvSpPr>
        <p:spPr>
          <a:xfrm>
            <a:off x="362595" y="5066956"/>
            <a:ext cx="11710737" cy="1569660"/>
          </a:xfrm>
          <a:prstGeom prst="rect">
            <a:avLst/>
          </a:prstGeom>
          <a:noFill/>
        </p:spPr>
        <p:txBody>
          <a:bodyPr wrap="square" rtlCol="0">
            <a:spAutoFit/>
          </a:bodyPr>
          <a:lstStyle/>
          <a:p>
            <a:r>
              <a:rPr lang="en-US" sz="2400" b="1" dirty="0"/>
              <a:t>Important: </a:t>
            </a:r>
            <a:r>
              <a:rPr lang="en-US" sz="2400" dirty="0"/>
              <a:t>Pre-processing</a:t>
            </a:r>
          </a:p>
          <a:p>
            <a:pPr marL="742950" lvl="1" indent="-285750">
              <a:buFont typeface="Arial" panose="020B0604020202020204" pitchFamily="34" charset="0"/>
              <a:buChar char="•"/>
            </a:pPr>
            <a:r>
              <a:rPr lang="en-US" sz="2400" dirty="0"/>
              <a:t>The magnitude of Values</a:t>
            </a:r>
          </a:p>
          <a:p>
            <a:pPr marL="742950" lvl="1" indent="-285750">
              <a:buFont typeface="Arial" panose="020B0604020202020204" pitchFamily="34" charset="0"/>
              <a:buChar char="•"/>
            </a:pPr>
            <a:r>
              <a:rPr lang="en-US" sz="2400" b="1" i="0" dirty="0">
                <a:solidFill>
                  <a:srgbClr val="000000"/>
                </a:solidFill>
                <a:effectLst/>
              </a:rPr>
              <a:t>Spread values </a:t>
            </a:r>
            <a:r>
              <a:rPr lang="en-US" sz="2400" b="0" i="0" dirty="0">
                <a:solidFill>
                  <a:srgbClr val="000000"/>
                </a:solidFill>
                <a:effectLst/>
              </a:rPr>
              <a:t>seem </a:t>
            </a:r>
            <a:r>
              <a:rPr lang="en-US" sz="2400" b="1" i="0" dirty="0">
                <a:solidFill>
                  <a:srgbClr val="000000"/>
                </a:solidFill>
                <a:effectLst/>
              </a:rPr>
              <a:t>dangerous</a:t>
            </a:r>
            <a:r>
              <a:rPr lang="en-US" sz="2400" b="0" i="0" dirty="0">
                <a:solidFill>
                  <a:srgbClr val="000000"/>
                </a:solidFill>
                <a:effectLst/>
              </a:rPr>
              <a:t> to implement in a </a:t>
            </a:r>
            <a:r>
              <a:rPr lang="en-US" sz="2400" b="1" i="0" dirty="0">
                <a:solidFill>
                  <a:srgbClr val="000000"/>
                </a:solidFill>
                <a:effectLst/>
              </a:rPr>
              <a:t>deep-learning</a:t>
            </a:r>
            <a:r>
              <a:rPr lang="en-US" sz="2400" b="0" i="0" dirty="0">
                <a:solidFill>
                  <a:srgbClr val="000000"/>
                </a:solidFill>
                <a:effectLst/>
              </a:rPr>
              <a:t> algorithm </a:t>
            </a:r>
            <a:r>
              <a:rPr lang="en-US" sz="2400" b="1" i="0" dirty="0">
                <a:solidFill>
                  <a:srgbClr val="000000"/>
                </a:solidFill>
                <a:effectLst/>
              </a:rPr>
              <a:t>without a pre-process</a:t>
            </a:r>
            <a:r>
              <a:rPr lang="en-US" sz="2400" b="0" i="0" dirty="0">
                <a:solidFill>
                  <a:srgbClr val="000000"/>
                </a:solidFill>
                <a:effectLst/>
              </a:rPr>
              <a:t>.</a:t>
            </a:r>
            <a:r>
              <a:rPr lang="en-US" sz="2400" dirty="0"/>
              <a:t> </a:t>
            </a:r>
          </a:p>
        </p:txBody>
      </p:sp>
    </p:spTree>
    <p:extLst>
      <p:ext uri="{BB962C8B-B14F-4D97-AF65-F5344CB8AC3E}">
        <p14:creationId xmlns:p14="http://schemas.microsoft.com/office/powerpoint/2010/main" val="3988848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5109091"/>
          </a:xfrm>
          <a:prstGeom prst="rect">
            <a:avLst/>
          </a:prstGeom>
          <a:noFill/>
        </p:spPr>
        <p:txBody>
          <a:bodyPr wrap="square" rtlCol="0">
            <a:spAutoFit/>
          </a:bodyPr>
          <a:lstStyle/>
          <a:p>
            <a:pPr marL="457200" indent="-457200">
              <a:buAutoNum type="arabicPeriod"/>
            </a:pPr>
            <a:r>
              <a:rPr lang="en-US" sz="2400" dirty="0">
                <a:solidFill>
                  <a:srgbClr val="000000"/>
                </a:solidFill>
              </a:rPr>
              <a:t>Feature Scaling: </a:t>
            </a:r>
          </a:p>
          <a:p>
            <a:pPr marL="800100" lvl="1" indent="-342900">
              <a:buFont typeface="Arial" panose="020B0604020202020204" pitchFamily="34" charset="0"/>
              <a:buChar char="•"/>
            </a:pPr>
            <a:r>
              <a:rPr lang="en-US" sz="2000" dirty="0">
                <a:solidFill>
                  <a:srgbClr val="000000"/>
                </a:solidFill>
              </a:rPr>
              <a:t>It fits within a specific scale, like 0-100 or 0-1.</a:t>
            </a:r>
          </a:p>
          <a:p>
            <a:endParaRPr lang="en-US" sz="2400" dirty="0">
              <a:solidFill>
                <a:srgbClr val="000000"/>
              </a:solidFill>
            </a:endParaRPr>
          </a:p>
          <a:p>
            <a:r>
              <a:rPr lang="en-US" sz="2400" dirty="0">
                <a:solidFill>
                  <a:srgbClr val="000000"/>
                </a:solidFill>
              </a:rPr>
              <a:t>2. Understanding Data:</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gaining insights from the statistical properties of the data</a:t>
            </a:r>
          </a:p>
          <a:p>
            <a:br>
              <a:rPr lang="en-US" sz="2400" dirty="0">
                <a:solidFill>
                  <a:srgbClr val="000000"/>
                </a:solidFill>
              </a:rPr>
            </a:br>
            <a:r>
              <a:rPr lang="en-US" sz="2400" dirty="0">
                <a:solidFill>
                  <a:srgbClr val="000000"/>
                </a:solidFill>
              </a:rPr>
              <a:t>3. Outlier Detection: </a:t>
            </a:r>
          </a:p>
          <a:p>
            <a:pPr marL="800100" lvl="1" indent="-342900">
              <a:buFont typeface="Arial" panose="020B0604020202020204" pitchFamily="34" charset="0"/>
              <a:buChar char="•"/>
            </a:pPr>
            <a:r>
              <a:rPr lang="en-US" sz="2000" dirty="0">
                <a:solidFill>
                  <a:srgbClr val="000000"/>
                </a:solidFill>
              </a:rPr>
              <a:t>They might be due to variability in the data. </a:t>
            </a:r>
          </a:p>
          <a:p>
            <a:pPr marL="800100" lvl="1" indent="-342900">
              <a:buFont typeface="Arial" panose="020B0604020202020204" pitchFamily="34" charset="0"/>
              <a:buChar char="•"/>
            </a:pPr>
            <a:r>
              <a:rPr lang="en-US" sz="2000" dirty="0">
                <a:solidFill>
                  <a:srgbClr val="000000"/>
                </a:solidFill>
              </a:rPr>
              <a:t>They may indicate experimental errors. </a:t>
            </a:r>
          </a:p>
          <a:p>
            <a:br>
              <a:rPr lang="en-US" sz="2400" dirty="0">
                <a:solidFill>
                  <a:srgbClr val="000000"/>
                </a:solidFill>
              </a:rPr>
            </a:br>
            <a:r>
              <a:rPr lang="en-US" sz="2400" dirty="0">
                <a:solidFill>
                  <a:srgbClr val="000000"/>
                </a:solidFill>
              </a:rPr>
              <a:t>4. Normalization:</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It is a specific type of feature scaling</a:t>
            </a:r>
          </a:p>
          <a:p>
            <a:pPr marL="800100" lvl="1" indent="-342900">
              <a:buFont typeface="Arial" panose="020B0604020202020204" pitchFamily="34" charset="0"/>
              <a:buChar char="•"/>
            </a:pPr>
            <a:r>
              <a:rPr lang="en-US" sz="2000" dirty="0">
                <a:solidFill>
                  <a:srgbClr val="000000"/>
                </a:solidFill>
              </a:rPr>
              <a:t>Normalization typically means rescaling the values into a range of [0,1].</a:t>
            </a:r>
          </a:p>
          <a:p>
            <a:endParaRPr lang="en-US" dirty="0"/>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1368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2739211"/>
          </a:xfrm>
          <a:prstGeom prst="rect">
            <a:avLst/>
          </a:prstGeom>
          <a:noFill/>
        </p:spPr>
        <p:txBody>
          <a:bodyPr wrap="square" rtlCol="0">
            <a:spAutoFit/>
          </a:bodyPr>
          <a:lstStyle/>
          <a:p>
            <a:r>
              <a:rPr lang="en-US" sz="2400" dirty="0">
                <a:solidFill>
                  <a:srgbClr val="000000"/>
                </a:solidFill>
              </a:rPr>
              <a:t>5. Improving Accuracy: </a:t>
            </a:r>
          </a:p>
          <a:p>
            <a:pPr marL="800100" lvl="1" indent="-342900">
              <a:buFont typeface="Arial" panose="020B0604020202020204" pitchFamily="34" charset="0"/>
              <a:buChar char="•"/>
            </a:pPr>
            <a:r>
              <a:rPr lang="en-US" sz="2000" dirty="0">
                <a:solidFill>
                  <a:srgbClr val="000000"/>
                </a:solidFill>
              </a:rPr>
              <a:t>Scaling features to a similar range prevents any single feature from dominating the model simply because of its scale.  </a:t>
            </a:r>
          </a:p>
          <a:p>
            <a:br>
              <a:rPr lang="en-US" sz="2400" dirty="0">
                <a:solidFill>
                  <a:srgbClr val="000000"/>
                </a:solidFill>
              </a:rPr>
            </a:br>
            <a:r>
              <a:rPr lang="en-US" sz="2400" dirty="0">
                <a:solidFill>
                  <a:srgbClr val="000000"/>
                </a:solidFill>
              </a:rPr>
              <a:t>6. To understand the physical processes involved: </a:t>
            </a:r>
          </a:p>
          <a:p>
            <a:pPr marL="800100" lvl="1" indent="-342900">
              <a:buFont typeface="Arial" panose="020B0604020202020204" pitchFamily="34" charset="0"/>
              <a:buChar char="•"/>
            </a:pPr>
            <a:r>
              <a:rPr lang="en-US" sz="2000" dirty="0">
                <a:solidFill>
                  <a:srgbClr val="000000"/>
                </a:solidFill>
              </a:rPr>
              <a:t>The magnitudes of the variables aren't just numbers - they represent physical quantities tied to real-world processes.</a:t>
            </a:r>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11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11</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08/03/2023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10847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Important Activities Undertaken During this Week</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B7071D91-B0AF-11E3-A16A-06B281E7110B}"/>
              </a:ext>
            </a:extLst>
          </p:cNvPr>
          <p:cNvSpPr txBox="1"/>
          <p:nvPr/>
        </p:nvSpPr>
        <p:spPr>
          <a:xfrm>
            <a:off x="143332" y="871602"/>
            <a:ext cx="11930000" cy="5724644"/>
          </a:xfrm>
          <a:prstGeom prst="rect">
            <a:avLst/>
          </a:prstGeom>
          <a:noFill/>
        </p:spPr>
        <p:txBody>
          <a:bodyPr wrap="square" rtlCol="0">
            <a:spAutoFit/>
          </a:bodyPr>
          <a:lstStyle/>
          <a:p>
            <a:pPr marL="285750" indent="-285750" algn="justLow">
              <a:buFont typeface="Arial" panose="020B0604020202020204" pitchFamily="34" charset="0"/>
              <a:buChar char="•"/>
            </a:pPr>
            <a:r>
              <a:rPr lang="en-US" sz="2000" b="1" dirty="0">
                <a:solidFill>
                  <a:srgbClr val="000000"/>
                </a:solidFill>
              </a:rPr>
              <a:t>Data Analysis and Code Development</a:t>
            </a:r>
          </a:p>
          <a:p>
            <a:pPr marL="742950" lvl="1" indent="-285750" algn="justLow">
              <a:buFont typeface="Arial" panose="020B0604020202020204" pitchFamily="34" charset="0"/>
              <a:buChar char="•"/>
            </a:pPr>
            <a:r>
              <a:rPr lang="en-US" b="1" dirty="0">
                <a:solidFill>
                  <a:srgbClr val="000000"/>
                </a:solidFill>
              </a:rPr>
              <a:t>Analyzing Missing Data Patterns: </a:t>
            </a:r>
            <a:r>
              <a:rPr lang="en-US" dirty="0">
                <a:solidFill>
                  <a:srgbClr val="000000"/>
                </a:solidFill>
              </a:rPr>
              <a:t>I dedicated time to work on code related to understanding the distribution of missing values across different years in our dataset. This analysis will help us gain valuable insights into potential data gaps and allow us to make informed decisions for data preprocessing.</a:t>
            </a:r>
          </a:p>
          <a:p>
            <a:pPr marL="742950" lvl="1" indent="-285750" algn="justLow">
              <a:buFont typeface="Arial" panose="020B0604020202020204" pitchFamily="34" charset="0"/>
              <a:buChar char="•"/>
            </a:pPr>
            <a:endParaRPr lang="en-US" dirty="0">
              <a:solidFill>
                <a:srgbClr val="000000"/>
              </a:solidFill>
            </a:endParaRPr>
          </a:p>
          <a:p>
            <a:pPr marL="285750" indent="-285750" algn="justLow">
              <a:buFont typeface="Arial" panose="020B0604020202020204" pitchFamily="34" charset="0"/>
              <a:buChar char="•"/>
            </a:pPr>
            <a:r>
              <a:rPr lang="en-US" sz="2000" b="1" dirty="0">
                <a:solidFill>
                  <a:srgbClr val="000000"/>
                </a:solidFill>
              </a:rPr>
              <a:t>Literature Review</a:t>
            </a:r>
          </a:p>
          <a:p>
            <a:pPr marL="742950" lvl="1" indent="-285750" algn="justLow">
              <a:buFont typeface="Arial" panose="020B0604020202020204" pitchFamily="34" charset="0"/>
              <a:buChar char="•"/>
            </a:pPr>
            <a:r>
              <a:rPr lang="en-US" b="1" dirty="0">
                <a:solidFill>
                  <a:srgbClr val="000000"/>
                </a:solidFill>
              </a:rPr>
              <a:t>Researching Previous Works on Missing Data</a:t>
            </a:r>
            <a:r>
              <a:rPr lang="en-US" dirty="0">
                <a:solidFill>
                  <a:srgbClr val="000000"/>
                </a:solidFill>
              </a:rPr>
              <a:t>: I spent significant time searching and reading research papers that focus on handling missing data. By studying previous works, I aimed to learn from existing methodologies and best practices to improve our approach in dealing with missing data effectively.</a:t>
            </a:r>
          </a:p>
          <a:p>
            <a:pPr marL="742950" lvl="1" indent="-285750" algn="justLow">
              <a:buFont typeface="Arial" panose="020B0604020202020204" pitchFamily="34" charset="0"/>
              <a:buChar char="•"/>
            </a:pPr>
            <a:endParaRPr lang="en-US" dirty="0">
              <a:solidFill>
                <a:srgbClr val="000000"/>
              </a:solidFill>
            </a:endParaRPr>
          </a:p>
          <a:p>
            <a:pPr marL="742950" lvl="1" indent="-285750" algn="justLow">
              <a:buFont typeface="Arial" panose="020B0604020202020204" pitchFamily="34" charset="0"/>
              <a:buChar char="•"/>
            </a:pPr>
            <a:r>
              <a:rPr lang="en-US" b="1" dirty="0">
                <a:solidFill>
                  <a:srgbClr val="000000"/>
                </a:solidFill>
              </a:rPr>
              <a:t>Gap Identification in Space Science Research</a:t>
            </a:r>
            <a:r>
              <a:rPr lang="en-US" dirty="0">
                <a:solidFill>
                  <a:srgbClr val="000000"/>
                </a:solidFill>
              </a:rPr>
              <a:t>: While there were numerous papers discussing and comparing missing data handling methods in various fields, including healthcare, finance, and social sciences, I could not find any relevant studies specific to the field of space science. Identifying this gap in the literature is crucial as it presents an opportunity for us to contribute to the domain with our research and potentially adapt and evaluate existing methodologies from other fields to address the challenges unique to space science data.</a:t>
            </a:r>
          </a:p>
          <a:p>
            <a:pPr lvl="1" algn="justLow"/>
            <a:endParaRPr lang="en-US" dirty="0">
              <a:solidFill>
                <a:srgbClr val="000000"/>
              </a:solidFill>
            </a:endParaRPr>
          </a:p>
          <a:p>
            <a:pPr marL="285750" indent="-285750" algn="justLow">
              <a:buFont typeface="Arial" panose="020B0604020202020204" pitchFamily="34" charset="0"/>
              <a:buChar char="•"/>
            </a:pPr>
            <a:r>
              <a:rPr lang="en-US" sz="2000" b="1" dirty="0">
                <a:solidFill>
                  <a:srgbClr val="000000"/>
                </a:solidFill>
              </a:rPr>
              <a:t>Hyperparameter Optimization Study</a:t>
            </a:r>
          </a:p>
          <a:p>
            <a:pPr algn="justLow"/>
            <a:r>
              <a:rPr lang="en-US" dirty="0">
                <a:solidFill>
                  <a:srgbClr val="000000"/>
                </a:solidFill>
              </a:rPr>
              <a:t>I am studying hyperparameter optimization techniques. I haven't finished it yet. These methods play a crucial role in fine-tuning machine learning models, and by enhancing our understanding of hyperparameter optimization, we can enhance the overall performance of our models.</a:t>
            </a:r>
          </a:p>
        </p:txBody>
      </p:sp>
    </p:spTree>
    <p:extLst>
      <p:ext uri="{BB962C8B-B14F-4D97-AF65-F5344CB8AC3E}">
        <p14:creationId xmlns:p14="http://schemas.microsoft.com/office/powerpoint/2010/main" val="3226302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Analyzing Missing Data Patterns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5" name="Picture 4">
            <a:extLst>
              <a:ext uri="{FF2B5EF4-FFF2-40B4-BE49-F238E27FC236}">
                <a16:creationId xmlns:a16="http://schemas.microsoft.com/office/drawing/2014/main" id="{E1B149CA-B9BD-A841-8682-6782F7D0FCD6}"/>
              </a:ext>
            </a:extLst>
          </p:cNvPr>
          <p:cNvPicPr>
            <a:picLocks noChangeAspect="1"/>
          </p:cNvPicPr>
          <p:nvPr/>
        </p:nvPicPr>
        <p:blipFill>
          <a:blip r:embed="rId4"/>
          <a:stretch>
            <a:fillRect/>
          </a:stretch>
        </p:blipFill>
        <p:spPr>
          <a:xfrm>
            <a:off x="2590801" y="916943"/>
            <a:ext cx="9482532" cy="5825157"/>
          </a:xfrm>
          <a:prstGeom prst="rect">
            <a:avLst/>
          </a:prstGeom>
        </p:spPr>
      </p:pic>
    </p:spTree>
    <p:extLst>
      <p:ext uri="{BB962C8B-B14F-4D97-AF65-F5344CB8AC3E}">
        <p14:creationId xmlns:p14="http://schemas.microsoft.com/office/powerpoint/2010/main" val="37004368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Literature Review </a:t>
            </a:r>
            <a:r>
              <a:rPr lang="en-US" sz="3200" b="1" dirty="0">
                <a:solidFill>
                  <a:srgbClr val="000000"/>
                </a:solidFill>
              </a:rPr>
              <a:t>| </a:t>
            </a:r>
            <a:r>
              <a:rPr lang="en-US" sz="2933" b="1" dirty="0">
                <a:solidFill>
                  <a:srgbClr val="2626FA"/>
                </a:solidFill>
                <a:latin typeface="Times New Roman"/>
                <a:cs typeface="Times New Roman"/>
              </a:rPr>
              <a:t>Missing data</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FA7786E-01E2-573D-5DA2-FE80BF083033}"/>
              </a:ext>
            </a:extLst>
          </p:cNvPr>
          <p:cNvPicPr>
            <a:picLocks noChangeAspect="1"/>
          </p:cNvPicPr>
          <p:nvPr/>
        </p:nvPicPr>
        <p:blipFill>
          <a:blip r:embed="rId4"/>
          <a:stretch>
            <a:fillRect/>
          </a:stretch>
        </p:blipFill>
        <p:spPr>
          <a:xfrm>
            <a:off x="6962274" y="921869"/>
            <a:ext cx="5111058" cy="3080899"/>
          </a:xfrm>
          <a:prstGeom prst="rect">
            <a:avLst/>
          </a:prstGeom>
        </p:spPr>
      </p:pic>
      <p:sp>
        <p:nvSpPr>
          <p:cNvPr id="4" name="TextBox 3">
            <a:extLst>
              <a:ext uri="{FF2B5EF4-FFF2-40B4-BE49-F238E27FC236}">
                <a16:creationId xmlns:a16="http://schemas.microsoft.com/office/drawing/2014/main" id="{039F5A6D-BC38-DC9D-1A01-34EE05F3C028}"/>
              </a:ext>
            </a:extLst>
          </p:cNvPr>
          <p:cNvSpPr txBox="1"/>
          <p:nvPr/>
        </p:nvSpPr>
        <p:spPr>
          <a:xfrm>
            <a:off x="118666" y="921868"/>
            <a:ext cx="6787459" cy="5355312"/>
          </a:xfrm>
          <a:prstGeom prst="rect">
            <a:avLst/>
          </a:prstGeom>
          <a:noFill/>
        </p:spPr>
        <p:txBody>
          <a:bodyPr wrap="square" rtlCol="0">
            <a:spAutoFit/>
          </a:bodyPr>
          <a:lstStyle/>
          <a:p>
            <a:pPr marL="342900" indent="-342900" algn="justLow">
              <a:buFont typeface="Arial" panose="020B0604020202020204" pitchFamily="34" charset="0"/>
              <a:buChar char="•"/>
            </a:pPr>
            <a:r>
              <a:rPr lang="en-US" b="1" dirty="0">
                <a:solidFill>
                  <a:srgbClr val="0070C0"/>
                </a:solidFill>
              </a:rPr>
              <a:t>S</a:t>
            </a:r>
            <a:r>
              <a:rPr lang="en-US" dirty="0">
                <a:solidFill>
                  <a:srgbClr val="000000"/>
                </a:solidFill>
              </a:rPr>
              <a:t>ingular </a:t>
            </a:r>
            <a:r>
              <a:rPr lang="en-US" b="1" dirty="0">
                <a:solidFill>
                  <a:srgbClr val="0070C0"/>
                </a:solidFill>
              </a:rPr>
              <a:t>S</a:t>
            </a:r>
            <a:r>
              <a:rPr lang="en-US" dirty="0">
                <a:solidFill>
                  <a:srgbClr val="000000"/>
                </a:solidFill>
              </a:rPr>
              <a:t>pectrum </a:t>
            </a:r>
            <a:r>
              <a:rPr lang="en-US" b="1" dirty="0">
                <a:solidFill>
                  <a:srgbClr val="0070C0"/>
                </a:solidFill>
              </a:rPr>
              <a:t>A</a:t>
            </a:r>
            <a:r>
              <a:rPr lang="en-US" dirty="0">
                <a:solidFill>
                  <a:srgbClr val="000000"/>
                </a:solidFill>
              </a:rPr>
              <a:t>nalysis (</a:t>
            </a:r>
            <a:r>
              <a:rPr lang="en-US" b="1" dirty="0">
                <a:solidFill>
                  <a:srgbClr val="0070C0"/>
                </a:solidFill>
              </a:rPr>
              <a:t>SSA</a:t>
            </a:r>
            <a:r>
              <a:rPr lang="en-US" dirty="0">
                <a:solidFill>
                  <a:srgbClr val="000000"/>
                </a:solidFill>
              </a:rPr>
              <a:t>) is a method for filling in large gaps in the solar wind and IMF data.</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works by reconstructing missing data using an iteratively inferred, smooth "signal" that captures coherent modes, while "noise" is discarded.</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can infer smooth temporal modes of co-variability between the solar driver and the response from the existing data.</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By combining SSA with geomagnetic indices that are time-continuous, we can fill in large gaps in the solar wind and IMF data.</a:t>
            </a:r>
          </a:p>
          <a:p>
            <a:pPr marL="342900" indent="-342900" algn="justLow">
              <a:buFont typeface="Arial" panose="020B0604020202020204" pitchFamily="34" charset="0"/>
              <a:buChar char="•"/>
            </a:pPr>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is a powerful tool for filling in gaps in data, but it is not perfect. The reconstructed data may not be as accurate as the original data, and there may be some errors.</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can be used to fill in gaps in a variety of data types, not just solar wind and IMF data.</a:t>
            </a:r>
          </a:p>
        </p:txBody>
      </p:sp>
    </p:spTree>
    <p:extLst>
      <p:ext uri="{BB962C8B-B14F-4D97-AF65-F5344CB8AC3E}">
        <p14:creationId xmlns:p14="http://schemas.microsoft.com/office/powerpoint/2010/main" val="2429330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Literature Review </a:t>
            </a:r>
            <a:r>
              <a:rPr lang="en-US" sz="3200" b="1" dirty="0">
                <a:solidFill>
                  <a:srgbClr val="000000"/>
                </a:solidFill>
              </a:rPr>
              <a:t>| </a:t>
            </a:r>
            <a:r>
              <a:rPr lang="en-US" sz="2933" b="1" dirty="0">
                <a:solidFill>
                  <a:srgbClr val="2626FA"/>
                </a:solidFill>
                <a:latin typeface="Times New Roman"/>
                <a:cs typeface="Times New Roman"/>
              </a:rPr>
              <a:t>Missing data</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B9070FB2-BE05-B657-0375-413E2E189130}"/>
              </a:ext>
            </a:extLst>
          </p:cNvPr>
          <p:cNvPicPr>
            <a:picLocks noChangeAspect="1"/>
          </p:cNvPicPr>
          <p:nvPr/>
        </p:nvPicPr>
        <p:blipFill>
          <a:blip r:embed="rId4"/>
          <a:stretch>
            <a:fillRect/>
          </a:stretch>
        </p:blipFill>
        <p:spPr>
          <a:xfrm>
            <a:off x="5847347" y="1058064"/>
            <a:ext cx="6225985" cy="1953941"/>
          </a:xfrm>
          <a:prstGeom prst="rect">
            <a:avLst/>
          </a:prstGeom>
        </p:spPr>
      </p:pic>
      <p:sp>
        <p:nvSpPr>
          <p:cNvPr id="5" name="TextBox 4">
            <a:extLst>
              <a:ext uri="{FF2B5EF4-FFF2-40B4-BE49-F238E27FC236}">
                <a16:creationId xmlns:a16="http://schemas.microsoft.com/office/drawing/2014/main" id="{9F22E766-1E5E-EE30-9768-8839AAE1156C}"/>
              </a:ext>
            </a:extLst>
          </p:cNvPr>
          <p:cNvSpPr txBox="1"/>
          <p:nvPr/>
        </p:nvSpPr>
        <p:spPr>
          <a:xfrm>
            <a:off x="143332" y="3012005"/>
            <a:ext cx="11930000" cy="3631763"/>
          </a:xfrm>
          <a:prstGeom prst="rect">
            <a:avLst/>
          </a:prstGeom>
          <a:noFill/>
        </p:spPr>
        <p:txBody>
          <a:bodyPr wrap="square" rtlCol="0">
            <a:spAutoFit/>
          </a:bodyPr>
          <a:lstStyle/>
          <a:p>
            <a:r>
              <a:rPr lang="en-US" b="1" dirty="0">
                <a:solidFill>
                  <a:srgbClr val="000000"/>
                </a:solidFill>
              </a:rPr>
              <a:t>How does the IMV-RE algorithm work, and what makes it different from other imputation methods?</a:t>
            </a:r>
          </a:p>
          <a:p>
            <a:endParaRPr lang="en-US" sz="2000" dirty="0">
              <a:latin typeface="-apple-system"/>
            </a:endParaRPr>
          </a:p>
          <a:p>
            <a:pPr marL="285750" indent="-285750" algn="justLow">
              <a:buFont typeface="Arial" panose="020B0604020202020204" pitchFamily="34" charset="0"/>
              <a:buChar char="•"/>
            </a:pPr>
            <a:r>
              <a:rPr lang="en-US" sz="1600" dirty="0">
                <a:solidFill>
                  <a:srgbClr val="000000"/>
                </a:solidFill>
              </a:rPr>
              <a:t>The IMV-RE algorithm is a novel splitting-based data imputation algorithm that can predict missing values efficiently and accurately.</a:t>
            </a:r>
          </a:p>
          <a:p>
            <a:pPr marL="285750" indent="-285750" algn="justLow">
              <a:buFont typeface="Arial" panose="020B0604020202020204" pitchFamily="34" charset="0"/>
              <a:buChar char="•"/>
            </a:pPr>
            <a:r>
              <a:rPr lang="en-US" sz="1600" dirty="0">
                <a:solidFill>
                  <a:srgbClr val="000000"/>
                </a:solidFill>
              </a:rPr>
              <a:t>The algorithm first decides the upper limit for each feature within a cluster, which is further used for imputing the missing values so that the imputed values lie much nearer to the exact values.</a:t>
            </a:r>
          </a:p>
          <a:p>
            <a:pPr marL="285750" indent="-285750" algn="justLow">
              <a:buFont typeface="Arial" panose="020B0604020202020204" pitchFamily="34" charset="0"/>
              <a:buChar char="•"/>
            </a:pPr>
            <a:r>
              <a:rPr lang="en-US" sz="1600" dirty="0">
                <a:solidFill>
                  <a:srgbClr val="000000"/>
                </a:solidFill>
              </a:rPr>
              <a:t>Unlike other imputation techniques, the IMV-RE algorithm only searches within the class to calculate the centered value for the final imputation, which makes it more efficient for real-time problems.</a:t>
            </a:r>
          </a:p>
          <a:p>
            <a:pPr marL="285750" indent="-285750" algn="justLow">
              <a:buFont typeface="Arial" panose="020B0604020202020204" pitchFamily="34" charset="0"/>
              <a:buChar char="•"/>
            </a:pPr>
            <a:r>
              <a:rPr lang="en-US" sz="1600" dirty="0">
                <a:solidFill>
                  <a:srgbClr val="000000"/>
                </a:solidFill>
              </a:rPr>
              <a:t>The proposed IMV-RE algorithm successfully abstracts the dependency of the CCMVI technique on the complete samples within a class to estimate the missing values.</a:t>
            </a:r>
          </a:p>
          <a:p>
            <a:pPr marL="285750" indent="-285750" algn="justLow">
              <a:buFont typeface="Arial" panose="020B0604020202020204" pitchFamily="34" charset="0"/>
              <a:buChar char="•"/>
            </a:pPr>
            <a:r>
              <a:rPr lang="en-US" sz="1600" dirty="0">
                <a:solidFill>
                  <a:srgbClr val="000000"/>
                </a:solidFill>
              </a:rPr>
              <a:t>The experimentation on ten benchmark datasets indicates that the proposed IMV-RE algorithm outperforms the existing techniques in sensitivity to Accuracy, Root Mean Square Error (RMSE), and Coefficient of Determination (R2).</a:t>
            </a:r>
          </a:p>
          <a:p>
            <a:pPr marL="285750" indent="-285750" algn="justLow">
              <a:buFont typeface="Arial" panose="020B0604020202020204" pitchFamily="34" charset="0"/>
              <a:buChar char="•"/>
            </a:pPr>
            <a:r>
              <a:rPr lang="en-US" sz="1600" dirty="0">
                <a:solidFill>
                  <a:srgbClr val="000000"/>
                </a:solidFill>
              </a:rPr>
              <a:t>The IMV-RE algorithm is a robust statistical MVI technique that can handle missing values in a variety of data types.</a:t>
            </a:r>
          </a:p>
          <a:p>
            <a:pPr marL="285750" indent="-285750" algn="justLow">
              <a:buFont typeface="Arial" panose="020B0604020202020204" pitchFamily="34" charset="0"/>
              <a:buChar char="•"/>
            </a:pPr>
            <a:r>
              <a:rPr lang="en-US" sz="1600" dirty="0">
                <a:solidFill>
                  <a:srgbClr val="000000"/>
                </a:solidFill>
              </a:rPr>
              <a:t>The algorithm is efficient and can be used for real-time problems.</a:t>
            </a:r>
          </a:p>
          <a:p>
            <a:pPr marL="285750" indent="-285750" algn="justLow">
              <a:buFont typeface="Arial" panose="020B0604020202020204" pitchFamily="34" charset="0"/>
              <a:buChar char="•"/>
            </a:pPr>
            <a:r>
              <a:rPr lang="en-US" sz="1600" dirty="0">
                <a:solidFill>
                  <a:srgbClr val="000000"/>
                </a:solidFill>
              </a:rPr>
              <a:t>The IMV-RE algorithm has been shown to outperform other imputation techniques in terms of accuracy, RMSE, and R2.</a:t>
            </a:r>
          </a:p>
        </p:txBody>
      </p:sp>
      <p:sp>
        <p:nvSpPr>
          <p:cNvPr id="6" name="TextBox 5">
            <a:extLst>
              <a:ext uri="{FF2B5EF4-FFF2-40B4-BE49-F238E27FC236}">
                <a16:creationId xmlns:a16="http://schemas.microsoft.com/office/drawing/2014/main" id="{7D9E443E-1A56-EF72-F475-450AA371B665}"/>
              </a:ext>
            </a:extLst>
          </p:cNvPr>
          <p:cNvSpPr txBox="1"/>
          <p:nvPr/>
        </p:nvSpPr>
        <p:spPr>
          <a:xfrm>
            <a:off x="143332" y="921869"/>
            <a:ext cx="5704015" cy="1938992"/>
          </a:xfrm>
          <a:prstGeom prst="rect">
            <a:avLst/>
          </a:prstGeom>
          <a:noFill/>
        </p:spPr>
        <p:txBody>
          <a:bodyPr wrap="square" rtlCol="0">
            <a:spAutoFit/>
          </a:bodyPr>
          <a:lstStyle/>
          <a:p>
            <a:r>
              <a:rPr lang="en-US" sz="2400" b="1" dirty="0">
                <a:solidFill>
                  <a:srgbClr val="000000"/>
                </a:solidFill>
              </a:rPr>
              <a:t>This research paper proposes a novel splitting-based </a:t>
            </a:r>
            <a:r>
              <a:rPr lang="en-US" sz="2400" b="1" dirty="0">
                <a:solidFill>
                  <a:srgbClr val="0070C0"/>
                </a:solidFill>
              </a:rPr>
              <a:t>IMV</a:t>
            </a:r>
            <a:r>
              <a:rPr lang="en-US" sz="2400" b="1" dirty="0">
                <a:solidFill>
                  <a:srgbClr val="000000"/>
                </a:solidFill>
              </a:rPr>
              <a:t>-</a:t>
            </a:r>
            <a:r>
              <a:rPr lang="en-US" sz="2400" b="1" dirty="0">
                <a:solidFill>
                  <a:srgbClr val="0070C0"/>
                </a:solidFill>
              </a:rPr>
              <a:t>RE</a:t>
            </a:r>
            <a:r>
              <a:rPr lang="en-US" sz="2400" b="1" dirty="0">
                <a:solidFill>
                  <a:srgbClr val="000000"/>
                </a:solidFill>
              </a:rPr>
              <a:t> (</a:t>
            </a:r>
            <a:r>
              <a:rPr lang="en-US" sz="2400" b="1" dirty="0">
                <a:solidFill>
                  <a:srgbClr val="0070C0"/>
                </a:solidFill>
              </a:rPr>
              <a:t>I</a:t>
            </a:r>
            <a:r>
              <a:rPr lang="en-US" sz="2400" b="1" dirty="0">
                <a:solidFill>
                  <a:srgbClr val="000000"/>
                </a:solidFill>
              </a:rPr>
              <a:t>mputing the </a:t>
            </a:r>
            <a:r>
              <a:rPr lang="en-US" sz="2400" b="1" dirty="0">
                <a:solidFill>
                  <a:srgbClr val="0070C0"/>
                </a:solidFill>
              </a:rPr>
              <a:t>M</a:t>
            </a:r>
            <a:r>
              <a:rPr lang="en-US" sz="2400" b="1" dirty="0">
                <a:solidFill>
                  <a:srgbClr val="000000"/>
                </a:solidFill>
              </a:rPr>
              <a:t>issing </a:t>
            </a:r>
            <a:r>
              <a:rPr lang="en-US" sz="2400" b="1" dirty="0">
                <a:solidFill>
                  <a:srgbClr val="0070C0"/>
                </a:solidFill>
              </a:rPr>
              <a:t>V</a:t>
            </a:r>
            <a:r>
              <a:rPr lang="en-US" sz="2400" b="1" dirty="0">
                <a:solidFill>
                  <a:srgbClr val="000000"/>
                </a:solidFill>
              </a:rPr>
              <a:t>alues in </a:t>
            </a:r>
            <a:r>
              <a:rPr lang="en-US" sz="2400" b="1" dirty="0">
                <a:solidFill>
                  <a:srgbClr val="0070C0"/>
                </a:solidFill>
              </a:rPr>
              <a:t>R</a:t>
            </a:r>
            <a:r>
              <a:rPr lang="en-US" sz="2400" b="1" dirty="0">
                <a:solidFill>
                  <a:srgbClr val="000000"/>
                </a:solidFill>
              </a:rPr>
              <a:t>eal-Time </a:t>
            </a:r>
            <a:r>
              <a:rPr lang="en-US" sz="2400" b="1" dirty="0">
                <a:solidFill>
                  <a:srgbClr val="0070C0"/>
                </a:solidFill>
              </a:rPr>
              <a:t>E</a:t>
            </a:r>
            <a:r>
              <a:rPr lang="en-US" sz="2400" b="1" dirty="0">
                <a:solidFill>
                  <a:srgbClr val="000000"/>
                </a:solidFill>
              </a:rPr>
              <a:t>nvironment) algorithm to impute different missing values within a dataset. </a:t>
            </a:r>
          </a:p>
        </p:txBody>
      </p:sp>
    </p:spTree>
    <p:extLst>
      <p:ext uri="{BB962C8B-B14F-4D97-AF65-F5344CB8AC3E}">
        <p14:creationId xmlns:p14="http://schemas.microsoft.com/office/powerpoint/2010/main" val="603669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12</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08/10/2023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128915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Literature Review </a:t>
            </a:r>
            <a:r>
              <a:rPr lang="en-US" sz="2800" b="1" dirty="0">
                <a:solidFill>
                  <a:srgbClr val="000000"/>
                </a:solidFill>
              </a:rPr>
              <a:t>| </a:t>
            </a:r>
            <a:r>
              <a:rPr lang="en-US" sz="2800" b="1" dirty="0">
                <a:solidFill>
                  <a:srgbClr val="2626FA"/>
                </a:solidFill>
                <a:latin typeface="Times New Roman"/>
                <a:cs typeface="Times New Roman"/>
              </a:rPr>
              <a:t>Missing data</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E05D7594-39A1-74C3-8037-DDE7C2A6FBA6}"/>
              </a:ext>
            </a:extLst>
          </p:cNvPr>
          <p:cNvPicPr>
            <a:picLocks noChangeAspect="1"/>
          </p:cNvPicPr>
          <p:nvPr/>
        </p:nvPicPr>
        <p:blipFill>
          <a:blip r:embed="rId4"/>
          <a:stretch>
            <a:fillRect/>
          </a:stretch>
        </p:blipFill>
        <p:spPr>
          <a:xfrm>
            <a:off x="8225205" y="921869"/>
            <a:ext cx="3966795" cy="3112720"/>
          </a:xfrm>
          <a:prstGeom prst="rect">
            <a:avLst/>
          </a:prstGeom>
        </p:spPr>
      </p:pic>
      <p:sp>
        <p:nvSpPr>
          <p:cNvPr id="2" name="TextBox 1">
            <a:extLst>
              <a:ext uri="{FF2B5EF4-FFF2-40B4-BE49-F238E27FC236}">
                <a16:creationId xmlns:a16="http://schemas.microsoft.com/office/drawing/2014/main" id="{1E7035E6-570E-2EE3-FF37-2E10737058BC}"/>
              </a:ext>
            </a:extLst>
          </p:cNvPr>
          <p:cNvSpPr txBox="1"/>
          <p:nvPr/>
        </p:nvSpPr>
        <p:spPr>
          <a:xfrm>
            <a:off x="143332" y="873737"/>
            <a:ext cx="8301790" cy="3970318"/>
          </a:xfrm>
          <a:prstGeom prst="rect">
            <a:avLst/>
          </a:prstGeom>
          <a:noFill/>
        </p:spPr>
        <p:txBody>
          <a:bodyPr wrap="square" rtlCol="0">
            <a:spAutoFit/>
          </a:bodyPr>
          <a:lstStyle/>
          <a:p>
            <a:r>
              <a:rPr lang="en-US" altLang="en-US" sz="1400" dirty="0">
                <a:solidFill>
                  <a:srgbClr val="000000"/>
                </a:solidFill>
                <a:latin typeface="Söhne"/>
              </a:rPr>
              <a:t>T</a:t>
            </a:r>
            <a:r>
              <a:rPr kumimoji="0" lang="en-US" altLang="en-US" sz="1400" b="0" i="0" u="none" strike="noStrike" cap="none" normalizeH="0" baseline="0" dirty="0">
                <a:ln>
                  <a:noFill/>
                </a:ln>
                <a:solidFill>
                  <a:srgbClr val="000000"/>
                </a:solidFill>
                <a:effectLst/>
                <a:latin typeface="Söhne"/>
              </a:rPr>
              <a:t>he authors dissect the pros and cons of various methods to handle these missing values, ultimately recommending estimation techniques as the optimal solution for time series data.</a:t>
            </a:r>
          </a:p>
          <a:p>
            <a:endParaRPr lang="en-US" sz="1400" dirty="0"/>
          </a:p>
          <a:p>
            <a:pPr marL="285750" indent="-285750">
              <a:buFont typeface="Wingdings" panose="05000000000000000000" pitchFamily="2" charset="2"/>
              <a:buChar char="ü"/>
            </a:pPr>
            <a:r>
              <a:rPr lang="en-US" sz="1400" b="1" dirty="0"/>
              <a:t>Conventional Methods</a:t>
            </a:r>
            <a:r>
              <a:rPr lang="en-US" sz="1400" dirty="0"/>
              <a:t>: (Mean and Mode </a:t>
            </a:r>
            <a:r>
              <a:rPr kumimoji="0" lang="en-US" altLang="en-US" sz="1400" b="0" i="0" u="none" strike="noStrike" cap="none" normalizeH="0" baseline="0" dirty="0">
                <a:ln>
                  <a:noFill/>
                </a:ln>
                <a:solidFill>
                  <a:srgbClr val="000000"/>
                </a:solidFill>
                <a:effectLst/>
                <a:latin typeface="Söhne"/>
              </a:rPr>
              <a:t>imputation, and deletion</a:t>
            </a:r>
            <a:r>
              <a:rPr lang="en-US" sz="1400" dirty="0"/>
              <a:t>)</a:t>
            </a:r>
          </a:p>
          <a:p>
            <a:pPr marL="742950" lvl="1" indent="-285750">
              <a:buFont typeface="Arial" panose="020B0604020202020204" pitchFamily="34" charset="0"/>
              <a:buChar char="•"/>
            </a:pPr>
            <a:r>
              <a:rPr lang="en-US" sz="1400" dirty="0"/>
              <a:t>Advantages:</a:t>
            </a:r>
          </a:p>
          <a:p>
            <a:pPr marL="1200150" lvl="2" indent="-285750">
              <a:buFont typeface="Courier New" panose="02070309020205020404" pitchFamily="49" charset="0"/>
              <a:buChar char="o"/>
            </a:pPr>
            <a:r>
              <a:rPr lang="en-US" sz="1400" b="1" dirty="0"/>
              <a:t>Simplicity</a:t>
            </a:r>
            <a:r>
              <a:rPr lang="en-US" sz="1400" dirty="0"/>
              <a:t>: They are easy to understand and implement.</a:t>
            </a:r>
          </a:p>
          <a:p>
            <a:pPr marL="1200150" lvl="2" indent="-285750">
              <a:buFont typeface="Courier New" panose="02070309020205020404" pitchFamily="49" charset="0"/>
              <a:buChar char="o"/>
            </a:pPr>
            <a:r>
              <a:rPr lang="en-US" sz="1400" b="1" dirty="0"/>
              <a:t>Generalizability</a:t>
            </a:r>
            <a:r>
              <a:rPr lang="en-US" sz="1400" dirty="0"/>
              <a:t>: Can be applied to a variety of datasets, not just time series data.</a:t>
            </a:r>
          </a:p>
          <a:p>
            <a:pPr marL="1200150" lvl="2" indent="-285750">
              <a:buFont typeface="Courier New" panose="02070309020205020404" pitchFamily="49" charset="0"/>
              <a:buChar char="o"/>
            </a:pPr>
            <a:r>
              <a:rPr lang="en-US" sz="1400" b="1" dirty="0"/>
              <a:t>Effectiveness for Low Missingness</a:t>
            </a:r>
            <a:r>
              <a:rPr lang="en-US" sz="1400" dirty="0"/>
              <a:t>: These methods can yield satisfactory results when the percentage of missing data is low.</a:t>
            </a:r>
          </a:p>
          <a:p>
            <a:pPr lvl="2"/>
            <a:endParaRPr lang="en-US" sz="1400" dirty="0"/>
          </a:p>
          <a:p>
            <a:pPr marL="742950" lvl="1" indent="-285750">
              <a:buFont typeface="Arial" panose="020B0604020202020204" pitchFamily="34" charset="0"/>
              <a:buChar char="•"/>
            </a:pPr>
            <a:r>
              <a:rPr lang="en-US" sz="1400" dirty="0"/>
              <a:t>Disadvantages:</a:t>
            </a:r>
          </a:p>
          <a:p>
            <a:pPr marL="1200150" lvl="2" indent="-285750">
              <a:buFont typeface="Courier New" panose="02070309020205020404" pitchFamily="49" charset="0"/>
              <a:buChar char="o"/>
            </a:pPr>
            <a:r>
              <a:rPr lang="en-US" sz="1400" b="1" dirty="0"/>
              <a:t>Limited Effectiveness</a:t>
            </a:r>
            <a:r>
              <a:rPr lang="en-US" sz="1400" dirty="0"/>
              <a:t>: Their effectiveness wanes when there's a high percentage of missing data.</a:t>
            </a:r>
          </a:p>
          <a:p>
            <a:pPr marL="1200150" lvl="2" indent="-285750">
              <a:buFont typeface="Courier New" panose="02070309020205020404" pitchFamily="49" charset="0"/>
              <a:buChar char="o"/>
            </a:pPr>
            <a:r>
              <a:rPr lang="en-US" sz="1400" b="1" dirty="0"/>
              <a:t>Bias</a:t>
            </a:r>
            <a:r>
              <a:rPr lang="en-US" sz="1400" dirty="0"/>
              <a:t>: They can produce biased results, especially if the missingness is systematic or related to any inherent property of the data.</a:t>
            </a:r>
          </a:p>
          <a:p>
            <a:pPr marL="1200150" lvl="2" indent="-285750">
              <a:buFont typeface="Courier New" panose="02070309020205020404" pitchFamily="49" charset="0"/>
              <a:buChar char="o"/>
            </a:pPr>
            <a:r>
              <a:rPr lang="en-US" sz="1400" b="1" dirty="0"/>
              <a:t>Loss of Data</a:t>
            </a:r>
            <a:r>
              <a:rPr lang="en-US" sz="1400" dirty="0"/>
              <a:t>: Methods like deletion result in a loss of data, leading to reduced efficiency.</a:t>
            </a:r>
          </a:p>
          <a:p>
            <a:pPr marL="1200150" lvl="2" indent="-285750">
              <a:buFont typeface="Courier New" panose="02070309020205020404" pitchFamily="49" charset="0"/>
              <a:buChar char="o"/>
            </a:pPr>
            <a:r>
              <a:rPr lang="en-US" sz="1400" b="1" dirty="0"/>
              <a:t>Skewed Estimation</a:t>
            </a:r>
            <a:r>
              <a:rPr lang="en-US" sz="1400" dirty="0"/>
              <a:t>: The resultant dataset after handling missing values can lead to misleading and biased analyses.</a:t>
            </a:r>
          </a:p>
        </p:txBody>
      </p:sp>
      <p:sp>
        <p:nvSpPr>
          <p:cNvPr id="3" name="TextBox 2">
            <a:extLst>
              <a:ext uri="{FF2B5EF4-FFF2-40B4-BE49-F238E27FC236}">
                <a16:creationId xmlns:a16="http://schemas.microsoft.com/office/drawing/2014/main" id="{1A6F1A4F-1E29-8C62-050B-330E18ABB265}"/>
              </a:ext>
            </a:extLst>
          </p:cNvPr>
          <p:cNvSpPr txBox="1"/>
          <p:nvPr/>
        </p:nvSpPr>
        <p:spPr>
          <a:xfrm>
            <a:off x="151354" y="4881765"/>
            <a:ext cx="11921978" cy="1600438"/>
          </a:xfrm>
          <a:prstGeom prst="rect">
            <a:avLst/>
          </a:prstGeom>
          <a:noFill/>
        </p:spPr>
        <p:txBody>
          <a:bodyPr wrap="square" rtlCol="0">
            <a:spAutoFit/>
          </a:bodyPr>
          <a:lstStyle/>
          <a:p>
            <a:pPr marL="285750" indent="-285750">
              <a:buFont typeface="Wingdings" panose="05000000000000000000" pitchFamily="2" charset="2"/>
              <a:buChar char="ü"/>
            </a:pPr>
            <a:r>
              <a:rPr lang="en-US" sz="1400" b="1" dirty="0"/>
              <a:t>Estimation Methods</a:t>
            </a:r>
            <a:r>
              <a:rPr lang="en-US" sz="1400" dirty="0"/>
              <a:t>:</a:t>
            </a:r>
          </a:p>
          <a:p>
            <a:r>
              <a:rPr lang="en-US" sz="1400" b="0" i="0" dirty="0">
                <a:effectLst/>
                <a:latin typeface="-apple-system"/>
              </a:rPr>
              <a:t>	1. Autoregressive-model-based missing values estimation method </a:t>
            </a:r>
            <a:r>
              <a:rPr lang="en-US" sz="1400" b="0" i="0" dirty="0">
                <a:solidFill>
                  <a:srgbClr val="FFFFFF"/>
                </a:solidFill>
                <a:effectLst/>
                <a:latin typeface="-apple-system"/>
              </a:rPr>
              <a:t>5</a:t>
            </a:r>
            <a:r>
              <a:rPr lang="en-US" sz="1400" b="0" i="0" dirty="0">
                <a:effectLst/>
                <a:latin typeface="-apple-system"/>
              </a:rPr>
              <a:t> </a:t>
            </a:r>
          </a:p>
          <a:p>
            <a:r>
              <a:rPr lang="en-US" sz="1400" dirty="0">
                <a:latin typeface="-apple-system"/>
              </a:rPr>
              <a:t>	</a:t>
            </a:r>
            <a:r>
              <a:rPr lang="en-US" sz="1400" b="0" i="0" dirty="0">
                <a:effectLst/>
                <a:latin typeface="-apple-system"/>
              </a:rPr>
              <a:t>2. Optimized fuzzy c-means with support vector regression and genetic algorithm </a:t>
            </a:r>
            <a:r>
              <a:rPr lang="en-US" sz="1400" b="0" i="0" dirty="0">
                <a:solidFill>
                  <a:srgbClr val="FFFFFF"/>
                </a:solidFill>
                <a:effectLst/>
                <a:latin typeface="-apple-system"/>
              </a:rPr>
              <a:t>5</a:t>
            </a:r>
            <a:r>
              <a:rPr lang="en-US" sz="1400" b="0" i="0" dirty="0">
                <a:effectLst/>
                <a:latin typeface="-apple-system"/>
              </a:rPr>
              <a:t> </a:t>
            </a:r>
          </a:p>
          <a:p>
            <a:r>
              <a:rPr lang="en-US" sz="1400" dirty="0">
                <a:latin typeface="-apple-system"/>
              </a:rPr>
              <a:t>	</a:t>
            </a:r>
            <a:r>
              <a:rPr lang="en-US" sz="1400" b="0" i="0" dirty="0">
                <a:effectLst/>
                <a:latin typeface="-apple-system"/>
              </a:rPr>
              <a:t>3. Fuzzy-rough methods </a:t>
            </a:r>
            <a:r>
              <a:rPr lang="en-US" sz="1400" b="0" i="0" dirty="0">
                <a:solidFill>
                  <a:srgbClr val="FFFFFF"/>
                </a:solidFill>
                <a:effectLst/>
                <a:latin typeface="-apple-system"/>
              </a:rPr>
              <a:t>2</a:t>
            </a:r>
            <a:r>
              <a:rPr lang="en-US" sz="1400" b="0" i="0" dirty="0">
                <a:effectLst/>
                <a:latin typeface="-apple-system"/>
              </a:rPr>
              <a:t> </a:t>
            </a:r>
          </a:p>
          <a:p>
            <a:r>
              <a:rPr lang="en-US" sz="1400" dirty="0">
                <a:latin typeface="-apple-system"/>
              </a:rPr>
              <a:t>	</a:t>
            </a:r>
            <a:r>
              <a:rPr lang="en-US" sz="1400" b="0" i="0" dirty="0">
                <a:effectLst/>
                <a:latin typeface="-apple-system"/>
              </a:rPr>
              <a:t>4. Regression analysis </a:t>
            </a:r>
            <a:r>
              <a:rPr lang="en-US" sz="1400" b="0" i="0" dirty="0">
                <a:solidFill>
                  <a:srgbClr val="FFFFFF"/>
                </a:solidFill>
                <a:effectLst/>
                <a:latin typeface="-apple-system"/>
              </a:rPr>
              <a:t>5</a:t>
            </a:r>
            <a:r>
              <a:rPr lang="en-US" sz="1400" b="0" i="0" dirty="0">
                <a:effectLst/>
                <a:latin typeface="-apple-system"/>
              </a:rPr>
              <a:t> </a:t>
            </a:r>
          </a:p>
          <a:p>
            <a:r>
              <a:rPr lang="en-US" sz="1400" dirty="0">
                <a:latin typeface="-apple-system"/>
              </a:rPr>
              <a:t>	</a:t>
            </a:r>
            <a:r>
              <a:rPr lang="en-US" sz="1400" b="0" i="0" dirty="0">
                <a:effectLst/>
                <a:latin typeface="-apple-system"/>
              </a:rPr>
              <a:t>5. Support vector regression </a:t>
            </a:r>
            <a:r>
              <a:rPr lang="en-US" sz="1400" b="0" i="0" dirty="0">
                <a:solidFill>
                  <a:srgbClr val="FFFFFF"/>
                </a:solidFill>
                <a:effectLst/>
                <a:latin typeface="-apple-system"/>
              </a:rPr>
              <a:t>5</a:t>
            </a:r>
            <a:r>
              <a:rPr lang="en-US" sz="1400" b="0" i="0" dirty="0">
                <a:effectLst/>
                <a:latin typeface="-apple-system"/>
              </a:rPr>
              <a:t> </a:t>
            </a:r>
          </a:p>
          <a:p>
            <a:r>
              <a:rPr lang="en-US" sz="1400" dirty="0">
                <a:latin typeface="-apple-system"/>
              </a:rPr>
              <a:t>	</a:t>
            </a:r>
            <a:r>
              <a:rPr lang="en-US" sz="1400" b="0" i="0" dirty="0">
                <a:effectLst/>
                <a:latin typeface="-apple-system"/>
              </a:rPr>
              <a:t>6. Genetic algorithms </a:t>
            </a:r>
            <a:r>
              <a:rPr lang="en-US" sz="1400" b="0" i="0" dirty="0">
                <a:solidFill>
                  <a:srgbClr val="FFFFFF"/>
                </a:solidFill>
                <a:effectLst/>
                <a:latin typeface="-apple-system"/>
              </a:rPr>
              <a:t>5</a:t>
            </a:r>
            <a:endParaRPr lang="en-US" sz="1400" dirty="0"/>
          </a:p>
        </p:txBody>
      </p:sp>
    </p:spTree>
    <p:extLst>
      <p:ext uri="{BB962C8B-B14F-4D97-AF65-F5344CB8AC3E}">
        <p14:creationId xmlns:p14="http://schemas.microsoft.com/office/powerpoint/2010/main" val="2443626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Literature Review </a:t>
            </a:r>
            <a:r>
              <a:rPr lang="en-US" sz="2800" b="1" dirty="0">
                <a:solidFill>
                  <a:srgbClr val="000000"/>
                </a:solidFill>
              </a:rPr>
              <a:t>| </a:t>
            </a:r>
            <a:r>
              <a:rPr lang="en-US" sz="2800" b="1" dirty="0">
                <a:solidFill>
                  <a:srgbClr val="2626FA"/>
                </a:solidFill>
                <a:latin typeface="Times New Roman"/>
                <a:cs typeface="Times New Roman"/>
              </a:rPr>
              <a:t>Missing data</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1E7035E6-570E-2EE3-FF37-2E10737058BC}"/>
              </a:ext>
            </a:extLst>
          </p:cNvPr>
          <p:cNvSpPr txBox="1"/>
          <p:nvPr/>
        </p:nvSpPr>
        <p:spPr>
          <a:xfrm>
            <a:off x="143332" y="921869"/>
            <a:ext cx="7924800" cy="4616648"/>
          </a:xfrm>
          <a:prstGeom prst="rect">
            <a:avLst/>
          </a:prstGeom>
          <a:noFill/>
        </p:spPr>
        <p:txBody>
          <a:bodyPr wrap="square" rtlCol="0">
            <a:spAutoFit/>
          </a:bodyPr>
          <a:lstStyle/>
          <a:p>
            <a:pPr marL="742950" lvl="1" indent="-285750">
              <a:buFont typeface="Arial" panose="020B0604020202020204" pitchFamily="34" charset="0"/>
              <a:buChar char="•"/>
            </a:pPr>
            <a:r>
              <a:rPr lang="en-US" sz="1400" dirty="0"/>
              <a:t>Advantages:</a:t>
            </a:r>
          </a:p>
          <a:p>
            <a:pPr marL="1200150" lvl="2" indent="-285750">
              <a:buFont typeface="Courier New" panose="02070309020205020404" pitchFamily="49" charset="0"/>
              <a:buChar char="o"/>
            </a:pPr>
            <a:r>
              <a:rPr lang="en-US" sz="1400" b="1" dirty="0"/>
              <a:t>Bias Reduction</a:t>
            </a:r>
            <a:r>
              <a:rPr lang="en-US" sz="1400" dirty="0"/>
              <a:t>: They are designed to minimize biases introduced by conventional methods.</a:t>
            </a:r>
          </a:p>
          <a:p>
            <a:pPr marL="1200150" lvl="2" indent="-285750">
              <a:buFont typeface="Courier New" panose="02070309020205020404" pitchFamily="49" charset="0"/>
              <a:buChar char="o"/>
            </a:pPr>
            <a:r>
              <a:rPr lang="en-US" sz="1400" b="1" dirty="0"/>
              <a:t>Accuracy</a:t>
            </a:r>
            <a:r>
              <a:rPr lang="en-US" sz="1400" dirty="0"/>
              <a:t>: Can provide more precise estimates for missing values.</a:t>
            </a:r>
          </a:p>
          <a:p>
            <a:pPr marL="1200150" lvl="2" indent="-285750">
              <a:buFont typeface="Courier New" panose="02070309020205020404" pitchFamily="49" charset="0"/>
              <a:buChar char="o"/>
            </a:pPr>
            <a:r>
              <a:rPr lang="en-US" sz="1400" b="1" dirty="0"/>
              <a:t>Flexibility</a:t>
            </a:r>
            <a:r>
              <a:rPr lang="en-US" sz="1400" dirty="0"/>
              <a:t>: Methods such as genetic algorithms and fuzzy c-means can be tailored according to user needs.</a:t>
            </a:r>
          </a:p>
          <a:p>
            <a:pPr marL="1200150" lvl="2" indent="-285750">
              <a:buFont typeface="Courier New" panose="02070309020205020404" pitchFamily="49" charset="0"/>
              <a:buChar char="o"/>
            </a:pPr>
            <a:r>
              <a:rPr lang="en-US" sz="1400" b="1" dirty="0"/>
              <a:t>Complementary Use</a:t>
            </a:r>
            <a:r>
              <a:rPr lang="en-US" sz="1400" dirty="0"/>
              <a:t>: Can be combined with other methods to enhance accuracy.</a:t>
            </a:r>
          </a:p>
          <a:p>
            <a:pPr marL="1200150" lvl="2" indent="-285750">
              <a:buFont typeface="Courier New" panose="02070309020205020404" pitchFamily="49" charset="0"/>
              <a:buChar char="o"/>
            </a:pPr>
            <a:r>
              <a:rPr lang="en-US" sz="1400" b="1" dirty="0"/>
              <a:t>Handling Large Missing Data</a:t>
            </a:r>
            <a:r>
              <a:rPr lang="en-US" sz="1400" dirty="0"/>
              <a:t>: They are especially suited for datasets with a significant amount of missing values or non-ignorable missing data.</a:t>
            </a:r>
          </a:p>
          <a:p>
            <a:pPr marL="1200150" lvl="2" indent="-285750">
              <a:buFont typeface="Courier New" panose="02070309020205020404" pitchFamily="49" charset="0"/>
              <a:buChar char="o"/>
            </a:pPr>
            <a:r>
              <a:rPr lang="en-US" sz="1400" b="1" dirty="0"/>
              <a:t>Specialization for Time Series</a:t>
            </a:r>
            <a:r>
              <a:rPr lang="en-US" sz="1400" dirty="0"/>
              <a:t>: Many estimation techniques are specifically designed to consider the temporal relationships in time series data.</a:t>
            </a:r>
          </a:p>
          <a:p>
            <a:pPr lvl="2"/>
            <a:endParaRPr lang="en-US" sz="1400" dirty="0"/>
          </a:p>
          <a:p>
            <a:pPr marL="742950" lvl="1" indent="-285750">
              <a:buFont typeface="Arial" panose="020B0604020202020204" pitchFamily="34" charset="0"/>
              <a:buChar char="•"/>
            </a:pPr>
            <a:r>
              <a:rPr lang="en-US" sz="1400" dirty="0"/>
              <a:t>Disadvantages:</a:t>
            </a:r>
          </a:p>
          <a:p>
            <a:pPr marL="1200150" lvl="2" indent="-285750">
              <a:buFont typeface="Courier New" panose="02070309020205020404" pitchFamily="49" charset="0"/>
              <a:buChar char="o"/>
            </a:pPr>
            <a:r>
              <a:rPr lang="en-US" sz="1400" b="1" dirty="0"/>
              <a:t>Potential for Bias</a:t>
            </a:r>
            <a:r>
              <a:rPr lang="en-US" sz="1400" dirty="0"/>
              <a:t>: While they reduce bias compared to conventional methods, they aren't entirely free from introducing their own biases.</a:t>
            </a:r>
          </a:p>
          <a:p>
            <a:pPr marL="1200150" lvl="2" indent="-285750">
              <a:buFont typeface="Courier New" panose="02070309020205020404" pitchFamily="49" charset="0"/>
              <a:buChar char="o"/>
            </a:pPr>
            <a:r>
              <a:rPr lang="en-US" sz="1400" b="1" dirty="0"/>
              <a:t>Computational Intensity</a:t>
            </a:r>
            <a:r>
              <a:rPr lang="en-US" sz="1400" dirty="0"/>
              <a:t>: Some methods can be computationally intensive, requiring more time and computational resources.</a:t>
            </a:r>
          </a:p>
          <a:p>
            <a:pPr marL="1200150" lvl="2" indent="-285750">
              <a:buFont typeface="Courier New" panose="02070309020205020404" pitchFamily="49" charset="0"/>
              <a:buChar char="o"/>
            </a:pPr>
            <a:r>
              <a:rPr lang="en-US" sz="1400" b="1" dirty="0"/>
              <a:t>Variable Performance</a:t>
            </a:r>
            <a:r>
              <a:rPr lang="en-US" sz="1400" dirty="0"/>
              <a:t>: The effectiveness of a method can vary depending on the specific characteristics of the dataset.</a:t>
            </a:r>
          </a:p>
          <a:p>
            <a:pPr marL="1200150" lvl="2" indent="-285750">
              <a:buFont typeface="Courier New" panose="02070309020205020404" pitchFamily="49" charset="0"/>
              <a:buChar char="o"/>
            </a:pPr>
            <a:r>
              <a:rPr lang="en-US" sz="1400" b="1" dirty="0"/>
              <a:t>Complex Implementation</a:t>
            </a:r>
            <a:r>
              <a:rPr lang="en-US" sz="1400" dirty="0"/>
              <a:t>: Some techniques require a deep understanding of the underlying algorithms, making them challenging for the average user.</a:t>
            </a:r>
          </a:p>
        </p:txBody>
      </p:sp>
      <p:pic>
        <p:nvPicPr>
          <p:cNvPr id="3" name="Picture 2">
            <a:extLst>
              <a:ext uri="{FF2B5EF4-FFF2-40B4-BE49-F238E27FC236}">
                <a16:creationId xmlns:a16="http://schemas.microsoft.com/office/drawing/2014/main" id="{EF011AE3-74EC-9A7A-0235-E9C1CAADFC50}"/>
              </a:ext>
            </a:extLst>
          </p:cNvPr>
          <p:cNvPicPr>
            <a:picLocks noChangeAspect="1"/>
          </p:cNvPicPr>
          <p:nvPr/>
        </p:nvPicPr>
        <p:blipFill>
          <a:blip r:embed="rId4"/>
          <a:stretch>
            <a:fillRect/>
          </a:stretch>
        </p:blipFill>
        <p:spPr>
          <a:xfrm>
            <a:off x="8225205" y="921869"/>
            <a:ext cx="3966795" cy="3112720"/>
          </a:xfrm>
          <a:prstGeom prst="rect">
            <a:avLst/>
          </a:prstGeom>
        </p:spPr>
      </p:pic>
      <p:sp>
        <p:nvSpPr>
          <p:cNvPr id="4" name="TextBox 3">
            <a:extLst>
              <a:ext uri="{FF2B5EF4-FFF2-40B4-BE49-F238E27FC236}">
                <a16:creationId xmlns:a16="http://schemas.microsoft.com/office/drawing/2014/main" id="{16D35B85-EFDE-97F1-7AB3-14438696B488}"/>
              </a:ext>
            </a:extLst>
          </p:cNvPr>
          <p:cNvSpPr txBox="1"/>
          <p:nvPr/>
        </p:nvSpPr>
        <p:spPr>
          <a:xfrm>
            <a:off x="143331" y="5562580"/>
            <a:ext cx="11929999" cy="954107"/>
          </a:xfrm>
          <a:prstGeom prst="rect">
            <a:avLst/>
          </a:prstGeom>
          <a:noFill/>
        </p:spPr>
        <p:txBody>
          <a:bodyPr wrap="square" rtlCol="0">
            <a:spAutoFit/>
          </a:bodyPr>
          <a:lstStyle/>
          <a:p>
            <a:pPr marL="285750" indent="-285750">
              <a:buFont typeface="Wingdings" panose="05000000000000000000" pitchFamily="2" charset="2"/>
              <a:buChar char="ü"/>
            </a:pPr>
            <a:r>
              <a:rPr lang="en-US" sz="1400" b="1" dirty="0"/>
              <a:t>Conclusion</a:t>
            </a:r>
            <a:r>
              <a:rPr lang="en-US" sz="1400" dirty="0"/>
              <a:t>:</a:t>
            </a:r>
          </a:p>
          <a:p>
            <a:pPr marL="742950" lvl="1" indent="-285750">
              <a:buFont typeface="Wingdings" panose="05000000000000000000" pitchFamily="2" charset="2"/>
              <a:buChar char="Ø"/>
            </a:pPr>
            <a:r>
              <a:rPr lang="en-US" sz="1400" dirty="0"/>
              <a:t>Handling missing values is a critical step in data preprocessing, especially in time series data.</a:t>
            </a:r>
          </a:p>
          <a:p>
            <a:pPr marL="742950" lvl="1" indent="-285750">
              <a:buFont typeface="Wingdings" panose="05000000000000000000" pitchFamily="2" charset="2"/>
              <a:buChar char="Ø"/>
            </a:pPr>
            <a:r>
              <a:rPr lang="en-US" sz="1400" dirty="0"/>
              <a:t>Conventional methods, can be simple but may not be ideal for datasets with a large number of missing values or non-random missingness.</a:t>
            </a:r>
          </a:p>
          <a:p>
            <a:pPr marL="742950" lvl="1" indent="-285750">
              <a:buFont typeface="Wingdings" panose="05000000000000000000" pitchFamily="2" charset="2"/>
              <a:buChar char="Ø"/>
            </a:pPr>
            <a:r>
              <a:rPr lang="en-US" sz="1400" dirty="0"/>
              <a:t>Estimation techniques, offer a more robust and flexible approach to dealing with missing data in such scenarios.</a:t>
            </a:r>
            <a:endParaRPr lang="en-US" dirty="0"/>
          </a:p>
        </p:txBody>
      </p:sp>
    </p:spTree>
    <p:extLst>
      <p:ext uri="{BB962C8B-B14F-4D97-AF65-F5344CB8AC3E}">
        <p14:creationId xmlns:p14="http://schemas.microsoft.com/office/powerpoint/2010/main" val="41379827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Literature Review </a:t>
            </a:r>
            <a:r>
              <a:rPr lang="en-US" sz="2800" b="1" dirty="0">
                <a:solidFill>
                  <a:srgbClr val="000000"/>
                </a:solidFill>
              </a:rPr>
              <a:t>| </a:t>
            </a:r>
            <a:r>
              <a:rPr lang="en-US" sz="2800" b="1" dirty="0">
                <a:solidFill>
                  <a:srgbClr val="2626FA"/>
                </a:solidFill>
                <a:latin typeface="Times New Roman"/>
                <a:cs typeface="Times New Roman"/>
              </a:rPr>
              <a:t>Missing data</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6" name="Picture 5">
            <a:extLst>
              <a:ext uri="{FF2B5EF4-FFF2-40B4-BE49-F238E27FC236}">
                <a16:creationId xmlns:a16="http://schemas.microsoft.com/office/drawing/2014/main" id="{A32A3D62-1C70-CC0D-108F-1CE0F347F036}"/>
              </a:ext>
            </a:extLst>
          </p:cNvPr>
          <p:cNvPicPr>
            <a:picLocks noChangeAspect="1"/>
          </p:cNvPicPr>
          <p:nvPr/>
        </p:nvPicPr>
        <p:blipFill>
          <a:blip r:embed="rId4"/>
          <a:stretch>
            <a:fillRect/>
          </a:stretch>
        </p:blipFill>
        <p:spPr>
          <a:xfrm>
            <a:off x="6482410" y="921869"/>
            <a:ext cx="5590922" cy="3922848"/>
          </a:xfrm>
          <a:prstGeom prst="rect">
            <a:avLst/>
          </a:prstGeom>
        </p:spPr>
      </p:pic>
      <p:sp>
        <p:nvSpPr>
          <p:cNvPr id="5" name="TextBox 4">
            <a:extLst>
              <a:ext uri="{FF2B5EF4-FFF2-40B4-BE49-F238E27FC236}">
                <a16:creationId xmlns:a16="http://schemas.microsoft.com/office/drawing/2014/main" id="{52C26A24-74F8-91D4-869E-BCEBB05F6C52}"/>
              </a:ext>
            </a:extLst>
          </p:cNvPr>
          <p:cNvSpPr txBox="1"/>
          <p:nvPr/>
        </p:nvSpPr>
        <p:spPr>
          <a:xfrm>
            <a:off x="151354" y="820175"/>
            <a:ext cx="6401845" cy="6186309"/>
          </a:xfrm>
          <a:prstGeom prst="rect">
            <a:avLst/>
          </a:prstGeom>
          <a:noFill/>
        </p:spPr>
        <p:txBody>
          <a:bodyPr wrap="square" rtlCol="0">
            <a:spAutoFit/>
          </a:bodyPr>
          <a:lstStyle/>
          <a:p>
            <a:pPr algn="l"/>
            <a:r>
              <a:rPr lang="en-US" b="0" i="0" dirty="0">
                <a:solidFill>
                  <a:srgbClr val="374151"/>
                </a:solidFill>
                <a:effectLst/>
              </a:rPr>
              <a:t>The authors compare five methods evaluated are: </a:t>
            </a:r>
          </a:p>
          <a:p>
            <a:pPr marL="742950" lvl="1" indent="-285750">
              <a:buFont typeface="Arial" panose="020B0604020202020204" pitchFamily="34" charset="0"/>
              <a:buChar char="•"/>
            </a:pPr>
            <a:r>
              <a:rPr lang="en-US" sz="1600" b="0" i="0" dirty="0">
                <a:solidFill>
                  <a:srgbClr val="374151"/>
                </a:solidFill>
                <a:effectLst/>
              </a:rPr>
              <a:t>listwise deletion</a:t>
            </a:r>
          </a:p>
          <a:p>
            <a:pPr marL="742950" lvl="1" indent="-285750">
              <a:buFont typeface="Arial" panose="020B0604020202020204" pitchFamily="34" charset="0"/>
              <a:buChar char="•"/>
            </a:pPr>
            <a:r>
              <a:rPr lang="en-US" sz="1600" b="0" i="0" dirty="0">
                <a:solidFill>
                  <a:srgbClr val="374151"/>
                </a:solidFill>
                <a:effectLst/>
              </a:rPr>
              <a:t>mean substitution</a:t>
            </a:r>
          </a:p>
          <a:p>
            <a:pPr marL="742950" lvl="1" indent="-285750">
              <a:buFont typeface="Arial" panose="020B0604020202020204" pitchFamily="34" charset="0"/>
              <a:buChar char="•"/>
            </a:pPr>
            <a:r>
              <a:rPr lang="en-US" sz="1600" b="0" i="0" dirty="0">
                <a:solidFill>
                  <a:srgbClr val="374151"/>
                </a:solidFill>
                <a:effectLst/>
              </a:rPr>
              <a:t>regression imputation </a:t>
            </a:r>
          </a:p>
          <a:p>
            <a:pPr marL="742950" lvl="1" indent="-285750">
              <a:buFont typeface="Arial" panose="020B0604020202020204" pitchFamily="34" charset="0"/>
              <a:buChar char="•"/>
            </a:pPr>
            <a:r>
              <a:rPr lang="en-US" sz="1600" b="0" i="0" dirty="0">
                <a:solidFill>
                  <a:srgbClr val="374151"/>
                </a:solidFill>
                <a:effectLst/>
              </a:rPr>
              <a:t>stochastic regression imputation </a:t>
            </a:r>
          </a:p>
          <a:p>
            <a:pPr marL="742950" lvl="1" indent="-285750">
              <a:buFont typeface="Arial" panose="020B0604020202020204" pitchFamily="34" charset="0"/>
              <a:buChar char="•"/>
            </a:pPr>
            <a:r>
              <a:rPr lang="en-US" sz="1600" b="0" i="0" dirty="0">
                <a:solidFill>
                  <a:srgbClr val="374151"/>
                </a:solidFill>
                <a:effectLst/>
              </a:rPr>
              <a:t>multiple imputations </a:t>
            </a:r>
          </a:p>
          <a:p>
            <a:pPr algn="l"/>
            <a:endParaRPr lang="fa-IR" b="1" i="0" dirty="0">
              <a:solidFill>
                <a:srgbClr val="374151"/>
              </a:solidFill>
              <a:effectLst/>
            </a:endParaRPr>
          </a:p>
          <a:p>
            <a:pPr algn="l"/>
            <a:r>
              <a:rPr lang="en-US" b="1" i="0" dirty="0">
                <a:solidFill>
                  <a:srgbClr val="374151"/>
                </a:solidFill>
                <a:effectLst/>
              </a:rPr>
              <a:t>Conclusion</a:t>
            </a:r>
            <a:r>
              <a:rPr lang="en-US" b="0" i="0" dirty="0">
                <a:solidFill>
                  <a:srgbClr val="374151"/>
                </a:solidFill>
                <a:effectLst/>
              </a:rPr>
              <a:t>:</a:t>
            </a:r>
          </a:p>
          <a:p>
            <a:pPr marL="742950" lvl="1" indent="-285750">
              <a:buFont typeface="Arial" panose="020B0604020202020204" pitchFamily="34" charset="0"/>
              <a:buChar char="•"/>
            </a:pPr>
            <a:r>
              <a:rPr lang="en-US" dirty="0">
                <a:solidFill>
                  <a:srgbClr val="374151"/>
                </a:solidFill>
              </a:rPr>
              <a:t>Multiple imputation is an effective tool for addressing missing data in logistic regression analyses.</a:t>
            </a:r>
          </a:p>
          <a:p>
            <a:pPr marL="742950" lvl="1" indent="-285750">
              <a:buFont typeface="Arial" panose="020B0604020202020204" pitchFamily="34" charset="0"/>
              <a:buChar char="•"/>
            </a:pPr>
            <a:endParaRPr lang="en-US" dirty="0">
              <a:solidFill>
                <a:srgbClr val="374151"/>
              </a:solidFill>
            </a:endParaRPr>
          </a:p>
          <a:p>
            <a:pPr marL="742950" lvl="1" indent="-285750">
              <a:buFont typeface="Arial" panose="020B0604020202020204" pitchFamily="34" charset="0"/>
              <a:buChar char="•"/>
            </a:pPr>
            <a:r>
              <a:rPr lang="en-US" dirty="0">
                <a:solidFill>
                  <a:srgbClr val="374151"/>
                </a:solidFill>
              </a:rPr>
              <a:t>Multiple imputation can be used to handle both MCAR and MAR data types.</a:t>
            </a:r>
          </a:p>
          <a:p>
            <a:pPr marL="742950" lvl="1" indent="-285750">
              <a:buFont typeface="Arial" panose="020B0604020202020204" pitchFamily="34" charset="0"/>
              <a:buChar char="•"/>
            </a:pPr>
            <a:endParaRPr lang="en-US" dirty="0">
              <a:solidFill>
                <a:srgbClr val="374151"/>
              </a:solidFill>
            </a:endParaRPr>
          </a:p>
          <a:p>
            <a:pPr marL="742950" lvl="1" indent="-285750">
              <a:buFont typeface="Arial" panose="020B0604020202020204" pitchFamily="34" charset="0"/>
              <a:buChar char="•"/>
            </a:pPr>
            <a:r>
              <a:rPr lang="en-US" dirty="0">
                <a:solidFill>
                  <a:srgbClr val="374151"/>
                </a:solidFill>
              </a:rPr>
              <a:t>Listwise deletion is not biased for MCAR data, but it can be biased for MAR data.</a:t>
            </a:r>
          </a:p>
          <a:p>
            <a:pPr marL="742950" lvl="1" indent="-285750">
              <a:buFont typeface="Arial" panose="020B0604020202020204" pitchFamily="34" charset="0"/>
              <a:buChar char="•"/>
            </a:pPr>
            <a:endParaRPr lang="en-US" dirty="0">
              <a:solidFill>
                <a:srgbClr val="374151"/>
              </a:solidFill>
            </a:endParaRPr>
          </a:p>
          <a:p>
            <a:pPr marL="742950" lvl="1" indent="-285750">
              <a:buFont typeface="Arial" panose="020B0604020202020204" pitchFamily="34" charset="0"/>
              <a:buChar char="•"/>
            </a:pPr>
            <a:r>
              <a:rPr lang="en-US" dirty="0">
                <a:solidFill>
                  <a:srgbClr val="374151"/>
                </a:solidFill>
              </a:rPr>
              <a:t>Multiple imputation is generally preferred over listwise deletion for MAR data.</a:t>
            </a:r>
          </a:p>
          <a:p>
            <a:pPr marL="742950" lvl="1" indent="-285750">
              <a:buFont typeface="Arial" panose="020B0604020202020204" pitchFamily="34" charset="0"/>
              <a:buChar char="•"/>
            </a:pPr>
            <a:endParaRPr lang="en-US" dirty="0">
              <a:solidFill>
                <a:srgbClr val="374151"/>
              </a:solidFill>
            </a:endParaRPr>
          </a:p>
          <a:p>
            <a:pPr marL="742950" lvl="1" indent="-285750">
              <a:buFont typeface="Arial" panose="020B0604020202020204" pitchFamily="34" charset="0"/>
              <a:buChar char="•"/>
            </a:pPr>
            <a:r>
              <a:rPr lang="en-US" dirty="0">
                <a:solidFill>
                  <a:srgbClr val="374151"/>
                </a:solidFill>
              </a:rPr>
              <a:t>Multiple imputation is especially recommended when dealing with up to 20% missing data.</a:t>
            </a:r>
          </a:p>
        </p:txBody>
      </p:sp>
    </p:spTree>
    <p:extLst>
      <p:ext uri="{BB962C8B-B14F-4D97-AF65-F5344CB8AC3E}">
        <p14:creationId xmlns:p14="http://schemas.microsoft.com/office/powerpoint/2010/main" val="19319709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sym typeface="Lobster"/>
              </a:rPr>
              <a:t>Code </a:t>
            </a:r>
            <a:r>
              <a:rPr lang="en-US" sz="2800" b="1" dirty="0">
                <a:solidFill>
                  <a:srgbClr val="D313AA"/>
                </a:solidFill>
                <a:latin typeface="Times New Roman"/>
                <a:cs typeface="Times New Roman"/>
              </a:rPr>
              <a:t>Development </a:t>
            </a:r>
            <a:r>
              <a:rPr lang="en-US" sz="2800" b="1" dirty="0">
                <a:solidFill>
                  <a:srgbClr val="000000"/>
                </a:solidFill>
              </a:rPr>
              <a:t>| </a:t>
            </a:r>
            <a:r>
              <a:rPr lang="en-US" sz="2800" b="1" dirty="0">
                <a:solidFill>
                  <a:srgbClr val="2626FA"/>
                </a:solidFill>
                <a:latin typeface="Times New Roman"/>
                <a:cs typeface="Times New Roman"/>
              </a:rPr>
              <a:t>Readability</a:t>
            </a:r>
            <a:endParaRPr sz="2800"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36C3FA1D-9DD1-36EC-7E3F-1C8F86666A77}"/>
              </a:ext>
            </a:extLst>
          </p:cNvPr>
          <p:cNvSpPr txBox="1"/>
          <p:nvPr/>
        </p:nvSpPr>
        <p:spPr>
          <a:xfrm>
            <a:off x="151354" y="871602"/>
            <a:ext cx="11921978" cy="5355312"/>
          </a:xfrm>
          <a:prstGeom prst="rect">
            <a:avLst/>
          </a:prstGeom>
          <a:noFill/>
        </p:spPr>
        <p:txBody>
          <a:bodyPr wrap="square" rtlCol="0">
            <a:spAutoFit/>
          </a:bodyPr>
          <a:lstStyle/>
          <a:p>
            <a:pPr marL="285750" indent="-285750">
              <a:buFont typeface="Arial" panose="020B0604020202020204" pitchFamily="34" charset="0"/>
              <a:buChar char="•"/>
            </a:pPr>
            <a:r>
              <a:rPr lang="en-US" b="1" dirty="0"/>
              <a:t>Enhanced Code Readability and Transparency</a:t>
            </a:r>
            <a:r>
              <a:rPr lang="en-US" dirty="0"/>
              <a:t>:</a:t>
            </a:r>
          </a:p>
          <a:p>
            <a:pPr marL="742950" lvl="1" indent="-285750">
              <a:buFont typeface="Wingdings" panose="05000000000000000000" pitchFamily="2" charset="2"/>
              <a:buChar char="§"/>
            </a:pPr>
            <a:r>
              <a:rPr lang="en-US" dirty="0"/>
              <a:t>Adding informative comments and explanations.</a:t>
            </a:r>
          </a:p>
          <a:p>
            <a:pPr algn="l"/>
            <a:endParaRPr lang="en-US" dirty="0">
              <a:solidFill>
                <a:srgbClr val="1F1F1F"/>
              </a:solidFill>
            </a:endParaRPr>
          </a:p>
          <a:p>
            <a:pPr marL="742950" lvl="1" indent="-285750">
              <a:buFont typeface="Wingdings" panose="05000000000000000000" pitchFamily="2" charset="2"/>
              <a:buChar char="§"/>
            </a:pPr>
            <a:r>
              <a:rPr lang="en-US" dirty="0">
                <a:solidFill>
                  <a:srgbClr val="1F1F1F"/>
                </a:solidFill>
              </a:rPr>
              <a:t>A</a:t>
            </a:r>
            <a:r>
              <a:rPr lang="en-US" b="0" i="0" dirty="0">
                <a:solidFill>
                  <a:srgbClr val="1F1F1F"/>
                </a:solidFill>
                <a:effectLst/>
              </a:rPr>
              <a:t>dvantages:</a:t>
            </a:r>
          </a:p>
          <a:p>
            <a:pPr marL="1200150" lvl="2" indent="-285750">
              <a:buFont typeface="Wingdings" panose="05000000000000000000" pitchFamily="2" charset="2"/>
              <a:buChar char="Ø"/>
            </a:pPr>
            <a:r>
              <a:rPr lang="en-US" b="1" i="0" dirty="0">
                <a:solidFill>
                  <a:srgbClr val="1F1F1F"/>
                </a:solidFill>
                <a:effectLst/>
              </a:rPr>
              <a:t>Improved maintenance</a:t>
            </a:r>
            <a:r>
              <a:rPr lang="en-US" b="0" i="0" dirty="0">
                <a:solidFill>
                  <a:srgbClr val="1F1F1F"/>
                </a:solidFill>
                <a:effectLst/>
              </a:rPr>
              <a:t>: Clean and well-documented code is easier to maintain.</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Facilitated collaboration</a:t>
            </a:r>
            <a:r>
              <a:rPr lang="en-US" b="0" i="0" dirty="0">
                <a:solidFill>
                  <a:srgbClr val="1F1F1F"/>
                </a:solidFill>
                <a:effectLst/>
              </a:rPr>
              <a:t>: Readable code ensures that colleagues can understand, modify, and work on the code without constantly consulting the original author.</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Reduced errors</a:t>
            </a:r>
            <a:r>
              <a:rPr lang="en-US" b="0" i="0" dirty="0">
                <a:solidFill>
                  <a:srgbClr val="1F1F1F"/>
                </a:solidFill>
                <a:effectLst/>
              </a:rPr>
              <a:t>: Clear and transparent code reduces the likelihood of introducing errors.</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Increased code longevity</a:t>
            </a:r>
            <a:r>
              <a:rPr lang="en-US" b="0" i="0" dirty="0">
                <a:solidFill>
                  <a:srgbClr val="1F1F1F"/>
                </a:solidFill>
                <a:effectLst/>
              </a:rPr>
              <a:t>: Readable code has a longer lifespan.</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Better onboarding</a:t>
            </a:r>
            <a:r>
              <a:rPr lang="en-US" b="0" i="0" dirty="0">
                <a:solidFill>
                  <a:srgbClr val="1F1F1F"/>
                </a:solidFill>
                <a:effectLst/>
              </a:rPr>
              <a:t>: New team members can get up to speed faster if the code is transparent and well-commented.</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Reduced dependency</a:t>
            </a:r>
            <a:r>
              <a:rPr lang="en-US" b="0" i="0" dirty="0">
                <a:solidFill>
                  <a:srgbClr val="1F1F1F"/>
                </a:solidFill>
                <a:effectLst/>
              </a:rPr>
              <a:t>: The project becomes less dependent on the original coder.</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Professionalism</a:t>
            </a:r>
            <a:r>
              <a:rPr lang="en-US" b="0" i="0" dirty="0">
                <a:solidFill>
                  <a:srgbClr val="1F1F1F"/>
                </a:solidFill>
                <a:effectLst/>
              </a:rPr>
              <a:t>: Well-documented code reflects professionalism.</a:t>
            </a:r>
          </a:p>
        </p:txBody>
      </p:sp>
    </p:spTree>
    <p:extLst>
      <p:ext uri="{BB962C8B-B14F-4D97-AF65-F5344CB8AC3E}">
        <p14:creationId xmlns:p14="http://schemas.microsoft.com/office/powerpoint/2010/main" val="3232129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sym typeface="Lobster"/>
              </a:rPr>
              <a:t>Code </a:t>
            </a:r>
            <a:r>
              <a:rPr lang="en-US" sz="2800" b="1" dirty="0">
                <a:solidFill>
                  <a:srgbClr val="D313AA"/>
                </a:solidFill>
                <a:latin typeface="Times New Roman"/>
                <a:cs typeface="Times New Roman"/>
              </a:rPr>
              <a:t>Development </a:t>
            </a:r>
            <a:r>
              <a:rPr lang="en-US" sz="2800" b="1" dirty="0">
                <a:solidFill>
                  <a:srgbClr val="000000"/>
                </a:solidFill>
              </a:rPr>
              <a:t>| </a:t>
            </a:r>
            <a:r>
              <a:rPr lang="en-US" sz="2800" b="1" dirty="0">
                <a:solidFill>
                  <a:srgbClr val="2626FA"/>
                </a:solidFill>
                <a:latin typeface="Times New Roman"/>
                <a:cs typeface="Times New Roman"/>
                <a:sym typeface="Lobster"/>
              </a:rPr>
              <a:t>Leap year justification </a:t>
            </a:r>
            <a:endParaRPr sz="2800"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F328FBE-BDF6-07F5-49B1-B94976A08AEE}"/>
              </a:ext>
            </a:extLst>
          </p:cNvPr>
          <p:cNvPicPr>
            <a:picLocks noChangeAspect="1"/>
          </p:cNvPicPr>
          <p:nvPr/>
        </p:nvPicPr>
        <p:blipFill>
          <a:blip r:embed="rId4"/>
          <a:stretch>
            <a:fillRect/>
          </a:stretch>
        </p:blipFill>
        <p:spPr>
          <a:xfrm>
            <a:off x="4442514" y="1605014"/>
            <a:ext cx="7630817" cy="5137086"/>
          </a:xfrm>
          <a:prstGeom prst="rect">
            <a:avLst/>
          </a:prstGeom>
        </p:spPr>
      </p:pic>
      <p:pic>
        <p:nvPicPr>
          <p:cNvPr id="6" name="Picture 5">
            <a:extLst>
              <a:ext uri="{FF2B5EF4-FFF2-40B4-BE49-F238E27FC236}">
                <a16:creationId xmlns:a16="http://schemas.microsoft.com/office/drawing/2014/main" id="{95F2367F-B6D7-5D83-4B2E-3BC1718CBE96}"/>
              </a:ext>
            </a:extLst>
          </p:cNvPr>
          <p:cNvPicPr>
            <a:picLocks noChangeAspect="1"/>
          </p:cNvPicPr>
          <p:nvPr/>
        </p:nvPicPr>
        <p:blipFill>
          <a:blip r:embed="rId5"/>
          <a:stretch>
            <a:fillRect/>
          </a:stretch>
        </p:blipFill>
        <p:spPr>
          <a:xfrm>
            <a:off x="143332" y="4050632"/>
            <a:ext cx="4299182" cy="2675457"/>
          </a:xfrm>
          <a:prstGeom prst="rect">
            <a:avLst/>
          </a:prstGeom>
        </p:spPr>
      </p:pic>
      <p:sp>
        <p:nvSpPr>
          <p:cNvPr id="7" name="TextBox 6">
            <a:extLst>
              <a:ext uri="{FF2B5EF4-FFF2-40B4-BE49-F238E27FC236}">
                <a16:creationId xmlns:a16="http://schemas.microsoft.com/office/drawing/2014/main" id="{A8ECCF2B-EB0C-87BB-1F98-5E6AF6C24145}"/>
              </a:ext>
            </a:extLst>
          </p:cNvPr>
          <p:cNvSpPr txBox="1"/>
          <p:nvPr/>
        </p:nvSpPr>
        <p:spPr>
          <a:xfrm>
            <a:off x="118668" y="925983"/>
            <a:ext cx="4549584" cy="923330"/>
          </a:xfrm>
          <a:prstGeom prst="rect">
            <a:avLst/>
          </a:prstGeom>
          <a:noFill/>
        </p:spPr>
        <p:txBody>
          <a:bodyPr wrap="square" rtlCol="0">
            <a:spAutoFit/>
          </a:bodyPr>
          <a:lstStyle/>
          <a:p>
            <a:r>
              <a:rPr lang="en-US" dirty="0">
                <a:solidFill>
                  <a:srgbClr val="1F1F1F"/>
                </a:solidFill>
              </a:rPr>
              <a:t>Two types of years:</a:t>
            </a:r>
          </a:p>
          <a:p>
            <a:pPr marL="742950" lvl="1" indent="-285750">
              <a:buFont typeface="Arial" panose="020B0604020202020204" pitchFamily="34" charset="0"/>
              <a:buChar char="•"/>
            </a:pPr>
            <a:r>
              <a:rPr lang="en-US" dirty="0">
                <a:solidFill>
                  <a:srgbClr val="1F1F1F"/>
                </a:solidFill>
              </a:rPr>
              <a:t>leap years: 366 days</a:t>
            </a:r>
          </a:p>
          <a:p>
            <a:pPr marL="742950" lvl="1" indent="-285750">
              <a:buFont typeface="Arial" panose="020B0604020202020204" pitchFamily="34" charset="0"/>
              <a:buChar char="•"/>
            </a:pPr>
            <a:r>
              <a:rPr lang="en-US" dirty="0">
                <a:solidFill>
                  <a:srgbClr val="1F1F1F"/>
                </a:solidFill>
              </a:rPr>
              <a:t>non-leap years: 365 days</a:t>
            </a:r>
          </a:p>
        </p:txBody>
      </p:sp>
    </p:spTree>
    <p:extLst>
      <p:ext uri="{BB962C8B-B14F-4D97-AF65-F5344CB8AC3E}">
        <p14:creationId xmlns:p14="http://schemas.microsoft.com/office/powerpoint/2010/main" val="42422502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r>
              <a:rPr lang="en-US" sz="2800" b="1" dirty="0">
                <a:solidFill>
                  <a:srgbClr val="D313AA"/>
                </a:solidFill>
                <a:latin typeface="Times New Roman"/>
                <a:cs typeface="Times New Roman"/>
              </a:rPr>
              <a:t>Data problem-solving strategies</a:t>
            </a: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 name="Picture 2" descr="A diagram of data scientist job-reality&#10;&#10;Description automatically generated">
            <a:extLst>
              <a:ext uri="{FF2B5EF4-FFF2-40B4-BE49-F238E27FC236}">
                <a16:creationId xmlns:a16="http://schemas.microsoft.com/office/drawing/2014/main" id="{5FFEBEDD-E680-3F31-EBFD-770D07A9B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011" y="859017"/>
            <a:ext cx="4830321" cy="5883083"/>
          </a:xfrm>
          <a:prstGeom prst="rect">
            <a:avLst/>
          </a:prstGeom>
        </p:spPr>
      </p:pic>
    </p:spTree>
    <p:extLst>
      <p:ext uri="{BB962C8B-B14F-4D97-AF65-F5344CB8AC3E}">
        <p14:creationId xmlns:p14="http://schemas.microsoft.com/office/powerpoint/2010/main" val="57818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p:nvSpPr>
          <p:cNvPr id="304" name="Rectangle 303">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6" name="Freeform: Shape 305">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08" name="Group 307">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309"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10"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444158"/>
            <a:ext cx="7047923" cy="396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1015535" y="1816225"/>
            <a:ext cx="2671724" cy="2640820"/>
          </a:xfrm>
          <a:prstGeom prst="rect">
            <a:avLst/>
          </a:prstGeom>
        </p:spPr>
        <p:txBody>
          <a:bodyPr spcFirstLastPara="1" vert="horz" lIns="91440" tIns="45720" rIns="91440" bIns="45720" rtlCol="0" anchor="b" anchorCtr="0">
            <a:normAutofit/>
          </a:bodyPr>
          <a:lstStyle/>
          <a:p>
            <a:pPr defTabSz="521208">
              <a:lnSpc>
                <a:spcPct val="90000"/>
              </a:lnSpc>
              <a:spcBef>
                <a:spcPct val="0"/>
              </a:spcBef>
              <a:spcAft>
                <a:spcPts val="342"/>
              </a:spcAft>
              <a:buClr>
                <a:srgbClr val="D313AA"/>
              </a:buClr>
              <a:buSzPts val="3600"/>
            </a:pPr>
            <a:r>
              <a:rPr lang="en-US" sz="2508" b="1" kern="1200">
                <a:solidFill>
                  <a:schemeClr val="tx1"/>
                </a:solidFill>
                <a:latin typeface="+mj-lt"/>
                <a:ea typeface="+mj-ea"/>
                <a:cs typeface="+mj-cs"/>
              </a:rPr>
              <a:t>Hyperparameter Optimization methods</a:t>
            </a:r>
            <a:endParaRPr lang="en-US" sz="2508" b="1" kern="1200">
              <a:solidFill>
                <a:schemeClr val="tx1"/>
              </a:solidFill>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3" name="Picture 2" descr="A diagram of a model performance&#10;&#10;Description automatically generated">
            <a:extLst>
              <a:ext uri="{FF2B5EF4-FFF2-40B4-BE49-F238E27FC236}">
                <a16:creationId xmlns:a16="http://schemas.microsoft.com/office/drawing/2014/main" id="{075C4183-93F2-D3DE-B08D-6854DA978720}"/>
              </a:ext>
            </a:extLst>
          </p:cNvPr>
          <p:cNvPicPr>
            <a:picLocks noChangeAspect="1"/>
          </p:cNvPicPr>
          <p:nvPr/>
        </p:nvPicPr>
        <p:blipFill>
          <a:blip r:embed="rId3"/>
          <a:stretch>
            <a:fillRect/>
          </a:stretch>
        </p:blipFill>
        <p:spPr>
          <a:xfrm>
            <a:off x="3289744" y="1964623"/>
            <a:ext cx="4401646" cy="2409561"/>
          </a:xfrm>
          <a:prstGeom prst="rect">
            <a:avLst/>
          </a:prstGeom>
        </p:spPr>
      </p:pic>
    </p:spTree>
    <p:extLst>
      <p:ext uri="{BB962C8B-B14F-4D97-AF65-F5344CB8AC3E}">
        <p14:creationId xmlns:p14="http://schemas.microsoft.com/office/powerpoint/2010/main" val="26470213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Hyperparameter Optimization methods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1026" name="Picture 2">
            <a:extLst>
              <a:ext uri="{FF2B5EF4-FFF2-40B4-BE49-F238E27FC236}">
                <a16:creationId xmlns:a16="http://schemas.microsoft.com/office/drawing/2014/main" id="{AF1BF149-0159-4F91-9881-17D341F93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6480" y="3343275"/>
            <a:ext cx="6704166" cy="3398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F1087E8-4C8F-5B34-0D77-FB9C232BB288}"/>
              </a:ext>
            </a:extLst>
          </p:cNvPr>
          <p:cNvSpPr txBox="1"/>
          <p:nvPr/>
        </p:nvSpPr>
        <p:spPr>
          <a:xfrm>
            <a:off x="151353" y="871603"/>
            <a:ext cx="9954671" cy="3908762"/>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400" b="1" dirty="0">
                <a:solidFill>
                  <a:srgbClr val="000000"/>
                </a:solidFill>
              </a:rPr>
              <a:t>Concepts</a:t>
            </a:r>
          </a:p>
          <a:p>
            <a:pPr marL="742950" lvl="1" indent="-285750" rtl="0" fontAlgn="base">
              <a:spcBef>
                <a:spcPts val="0"/>
              </a:spcBef>
              <a:spcAft>
                <a:spcPts val="0"/>
              </a:spcAft>
              <a:buFont typeface="Arial" panose="020B0604020202020204" pitchFamily="34" charset="0"/>
              <a:buChar char="•"/>
            </a:pPr>
            <a:r>
              <a:rPr lang="en-US" sz="2000" dirty="0">
                <a:solidFill>
                  <a:srgbClr val="000000"/>
                </a:solidFill>
              </a:rPr>
              <a:t>Hyperparameters</a:t>
            </a:r>
          </a:p>
          <a:p>
            <a:pPr marL="1143000" lvl="2" indent="-228600" rtl="0" fontAlgn="base">
              <a:spcBef>
                <a:spcPts val="0"/>
              </a:spcBef>
              <a:spcAft>
                <a:spcPts val="0"/>
              </a:spcAft>
              <a:buFont typeface="Arial" panose="020B0604020202020204" pitchFamily="34" charset="0"/>
              <a:buChar char="•"/>
            </a:pPr>
            <a:r>
              <a:rPr lang="en-US" sz="2000" dirty="0">
                <a:solidFill>
                  <a:srgbClr val="000000"/>
                </a:solidFill>
              </a:rPr>
              <a:t>Batch size, Epochs, Dropout rate, Learning Rate, Optimizers</a:t>
            </a:r>
          </a:p>
          <a:p>
            <a:pPr marL="742950" lvl="1" indent="-285750" rtl="0" fontAlgn="base">
              <a:spcBef>
                <a:spcPts val="0"/>
              </a:spcBef>
              <a:spcAft>
                <a:spcPts val="0"/>
              </a:spcAft>
              <a:buFont typeface="Arial" panose="020B0604020202020204" pitchFamily="34" charset="0"/>
              <a:buChar char="•"/>
            </a:pPr>
            <a:r>
              <a:rPr lang="en-US" sz="2000" dirty="0">
                <a:solidFill>
                  <a:srgbClr val="000000"/>
                </a:solidFill>
              </a:rPr>
              <a:t>Cross join</a:t>
            </a:r>
          </a:p>
          <a:p>
            <a:pPr lvl="1" rtl="0" fontAlgn="base">
              <a:spcBef>
                <a:spcPts val="0"/>
              </a:spcBef>
              <a:spcAft>
                <a:spcPts val="0"/>
              </a:spcAft>
            </a:pPr>
            <a:endParaRPr lang="en-US" sz="2000" dirty="0">
              <a:solidFill>
                <a:srgbClr val="000000"/>
              </a:solidFill>
            </a:endParaRPr>
          </a:p>
          <a:p>
            <a:pPr indent="-342900" fontAlgn="base">
              <a:buFont typeface="Arial" panose="020B0604020202020204" pitchFamily="34" charset="0"/>
              <a:buChar char="•"/>
            </a:pPr>
            <a:r>
              <a:rPr lang="en-US" sz="2400" b="1" dirty="0">
                <a:solidFill>
                  <a:srgbClr val="000000"/>
                </a:solidFill>
              </a:rPr>
              <a:t>Optimization methods</a:t>
            </a:r>
          </a:p>
          <a:p>
            <a:pPr marL="1200150" indent="-285750" fontAlgn="base">
              <a:buFont typeface="Arial" panose="020B0604020202020204" pitchFamily="34" charset="0"/>
              <a:buChar char="•"/>
            </a:pPr>
            <a:r>
              <a:rPr lang="en-US" sz="2000" dirty="0">
                <a:solidFill>
                  <a:srgbClr val="000000"/>
                </a:solidFill>
              </a:rPr>
              <a:t>1. Gradient-based optimization</a:t>
            </a:r>
          </a:p>
          <a:p>
            <a:pPr marL="1200150" indent="-285750" fontAlgn="base">
              <a:buFont typeface="Arial" panose="020B0604020202020204" pitchFamily="34" charset="0"/>
              <a:buChar char="•"/>
            </a:pPr>
            <a:r>
              <a:rPr lang="en-US" sz="2000" dirty="0">
                <a:solidFill>
                  <a:srgbClr val="000000"/>
                </a:solidFill>
              </a:rPr>
              <a:t>2. Grid search</a:t>
            </a:r>
          </a:p>
          <a:p>
            <a:pPr marL="1200150" indent="-285750" fontAlgn="base">
              <a:buFont typeface="Arial" panose="020B0604020202020204" pitchFamily="34" charset="0"/>
              <a:buChar char="•"/>
            </a:pPr>
            <a:r>
              <a:rPr lang="en-US" sz="2000" dirty="0">
                <a:solidFill>
                  <a:srgbClr val="000000"/>
                </a:solidFill>
              </a:rPr>
              <a:t>3. Random search</a:t>
            </a:r>
          </a:p>
          <a:p>
            <a:pPr marL="1200150" indent="-285750" fontAlgn="base">
              <a:buFont typeface="Arial" panose="020B0604020202020204" pitchFamily="34" charset="0"/>
              <a:buChar char="•"/>
            </a:pPr>
            <a:r>
              <a:rPr lang="en-US" sz="2000" dirty="0">
                <a:solidFill>
                  <a:srgbClr val="000000"/>
                </a:solidFill>
              </a:rPr>
              <a:t>4. Bayesian optimization</a:t>
            </a:r>
          </a:p>
          <a:p>
            <a:pPr marL="1200150" indent="-285750" fontAlgn="base">
              <a:buFont typeface="Arial" panose="020B0604020202020204" pitchFamily="34" charset="0"/>
              <a:buChar char="•"/>
            </a:pPr>
            <a:r>
              <a:rPr lang="en-US" sz="2000" dirty="0">
                <a:solidFill>
                  <a:srgbClr val="000000"/>
                </a:solidFill>
              </a:rPr>
              <a:t>5. Adaptive search</a:t>
            </a:r>
          </a:p>
          <a:p>
            <a:pPr marL="1200150" indent="-285750" fontAlgn="base">
              <a:buFont typeface="Arial" panose="020B0604020202020204" pitchFamily="34" charset="0"/>
              <a:buChar char="•"/>
            </a:pPr>
            <a:r>
              <a:rPr lang="en-US" sz="2000" dirty="0">
                <a:solidFill>
                  <a:srgbClr val="000000"/>
                </a:solidFill>
              </a:rPr>
              <a:t>6. Early stopping</a:t>
            </a:r>
          </a:p>
        </p:txBody>
      </p:sp>
    </p:spTree>
    <p:extLst>
      <p:ext uri="{BB962C8B-B14F-4D97-AF65-F5344CB8AC3E}">
        <p14:creationId xmlns:p14="http://schemas.microsoft.com/office/powerpoint/2010/main" val="22671312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rtl="0">
              <a:spcBef>
                <a:spcPts val="0"/>
              </a:spcBef>
              <a:spcAft>
                <a:spcPts val="0"/>
              </a:spcAft>
            </a:pPr>
            <a:r>
              <a:rPr lang="en-US" sz="2800" b="1" dirty="0">
                <a:solidFill>
                  <a:srgbClr val="D313AA"/>
                </a:solidFill>
                <a:latin typeface="Times New Roman"/>
                <a:cs typeface="Times New Roman"/>
              </a:rPr>
              <a:t>Parameter </a:t>
            </a:r>
            <a:r>
              <a:rPr lang="en-US" sz="2800" b="1" dirty="0">
                <a:solidFill>
                  <a:srgbClr val="0070C0"/>
                </a:solidFill>
                <a:latin typeface="Times New Roman"/>
                <a:cs typeface="Times New Roman"/>
              </a:rPr>
              <a:t>vs. </a:t>
            </a:r>
            <a:r>
              <a:rPr lang="en-US" sz="2800" b="1" dirty="0">
                <a:solidFill>
                  <a:srgbClr val="D313AA"/>
                </a:solidFill>
                <a:latin typeface="Times New Roman"/>
                <a:cs typeface="Times New Roman"/>
              </a:rPr>
              <a:t>Hyperparameters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C714D03-2579-C785-54DA-7E0895C6DC50}"/>
              </a:ext>
            </a:extLst>
          </p:cNvPr>
          <p:cNvSpPr txBox="1"/>
          <p:nvPr/>
        </p:nvSpPr>
        <p:spPr>
          <a:xfrm>
            <a:off x="151354" y="871602"/>
            <a:ext cx="11897314" cy="5173852"/>
          </a:xfrm>
          <a:prstGeom prst="rect">
            <a:avLst/>
          </a:prstGeom>
          <a:noFill/>
        </p:spPr>
        <p:txBody>
          <a:bodyPr wrap="square">
            <a:spAutoFit/>
          </a:bodyPr>
          <a:lstStyle/>
          <a:p>
            <a:pPr rtl="0">
              <a:spcBef>
                <a:spcPts val="0"/>
              </a:spcBef>
              <a:spcAft>
                <a:spcPts val="0"/>
              </a:spcAft>
            </a:pPr>
            <a:r>
              <a:rPr lang="en-US" b="1" dirty="0">
                <a:solidFill>
                  <a:srgbClr val="000000"/>
                </a:solidFill>
              </a:rPr>
              <a:t>In Machine Learning: </a:t>
            </a:r>
          </a:p>
          <a:p>
            <a:pPr rtl="0">
              <a:spcBef>
                <a:spcPts val="0"/>
              </a:spcBef>
              <a:spcAft>
                <a:spcPts val="0"/>
              </a:spcAft>
            </a:pPr>
            <a:endParaRPr lang="en-US" b="1" dirty="0">
              <a:solidFill>
                <a:srgbClr val="000000"/>
              </a:solidFill>
            </a:endParaRPr>
          </a:p>
          <a:p>
            <a:pPr marL="285750" indent="-285750" rtl="0" fontAlgn="base">
              <a:spcBef>
                <a:spcPts val="0"/>
              </a:spcBef>
              <a:spcAft>
                <a:spcPts val="0"/>
              </a:spcAft>
              <a:buFont typeface="Arial" panose="020B0604020202020204" pitchFamily="34" charset="0"/>
              <a:buChar char="•"/>
            </a:pPr>
            <a:r>
              <a:rPr lang="en-US" b="1" dirty="0">
                <a:solidFill>
                  <a:srgbClr val="000000"/>
                </a:solidFill>
              </a:rPr>
              <a:t>Parameters</a:t>
            </a:r>
            <a:r>
              <a:rPr lang="en-US" dirty="0">
                <a:solidFill>
                  <a:srgbClr val="000000"/>
                </a:solidFill>
              </a:rPr>
              <a:t> are estimated from data </a:t>
            </a:r>
            <a:r>
              <a:rPr lang="en-US" dirty="0">
                <a:solidFill>
                  <a:srgbClr val="FF0000"/>
                </a:solidFill>
              </a:rPr>
              <a:t>automatically</a:t>
            </a:r>
            <a:r>
              <a:rPr lang="en-US" dirty="0">
                <a:solidFill>
                  <a:srgbClr val="000000"/>
                </a:solidFill>
              </a:rPr>
              <a:t>. (dependent variable)</a:t>
            </a:r>
          </a:p>
          <a:p>
            <a:pPr rtl="0" fontAlgn="base">
              <a:spcBef>
                <a:spcPts val="0"/>
              </a:spcBef>
              <a:spcAft>
                <a:spcPts val="0"/>
              </a:spcAft>
            </a:pPr>
            <a:r>
              <a:rPr lang="en-US" dirty="0">
                <a:solidFill>
                  <a:srgbClr val="000000"/>
                </a:solidFill>
              </a:rPr>
              <a:t>	Examples:</a:t>
            </a:r>
          </a:p>
          <a:p>
            <a:pPr marL="1657350" lvl="3" indent="-285750" fontAlgn="base">
              <a:buFont typeface="Arial" panose="020B0604020202020204" pitchFamily="34" charset="0"/>
              <a:buChar char="•"/>
            </a:pPr>
            <a:r>
              <a:rPr lang="en-US" dirty="0">
                <a:solidFill>
                  <a:srgbClr val="000000"/>
                </a:solidFill>
              </a:rPr>
              <a:t>Beta(s)                  in   linear/logistic regression</a:t>
            </a:r>
          </a:p>
          <a:p>
            <a:pPr marL="1657350" lvl="3" indent="-285750" fontAlgn="base">
              <a:buFont typeface="Arial" panose="020B0604020202020204" pitchFamily="34" charset="0"/>
              <a:buChar char="•"/>
            </a:pPr>
            <a:r>
              <a:rPr lang="en-US" dirty="0">
                <a:solidFill>
                  <a:srgbClr val="000000"/>
                </a:solidFill>
              </a:rPr>
              <a:t>support vectors   in   SVM</a:t>
            </a:r>
          </a:p>
          <a:p>
            <a:pPr marL="1657350" lvl="3" indent="-285750" fontAlgn="base">
              <a:buFont typeface="Arial" panose="020B0604020202020204" pitchFamily="34" charset="0"/>
              <a:buChar char="•"/>
            </a:pPr>
            <a:r>
              <a:rPr lang="en-US" dirty="0">
                <a:solidFill>
                  <a:srgbClr val="000000"/>
                </a:solidFill>
              </a:rPr>
              <a:t>weights                 in   NN</a:t>
            </a:r>
          </a:p>
          <a:p>
            <a:pPr marL="914400" rtl="0" fontAlgn="base">
              <a:spcBef>
                <a:spcPts val="0"/>
              </a:spcBef>
              <a:spcAft>
                <a:spcPts val="0"/>
              </a:spcAft>
            </a:pPr>
            <a:endParaRPr lang="en-US" dirty="0">
              <a:solidFill>
                <a:srgbClr val="000000"/>
              </a:solidFill>
            </a:endParaRPr>
          </a:p>
          <a:p>
            <a:pPr marL="285750" indent="-285750" rtl="0" fontAlgn="base">
              <a:spcBef>
                <a:spcPts val="0"/>
              </a:spcBef>
              <a:spcAft>
                <a:spcPts val="0"/>
              </a:spcAft>
              <a:buFont typeface="Arial" panose="020B0604020202020204" pitchFamily="34" charset="0"/>
              <a:buChar char="•"/>
            </a:pPr>
            <a:r>
              <a:rPr lang="en-US" b="1" dirty="0">
                <a:solidFill>
                  <a:srgbClr val="000000"/>
                </a:solidFill>
              </a:rPr>
              <a:t>Hyperparameters</a:t>
            </a:r>
            <a:r>
              <a:rPr lang="en-US" dirty="0">
                <a:solidFill>
                  <a:srgbClr val="000000"/>
                </a:solidFill>
              </a:rPr>
              <a:t> are set </a:t>
            </a:r>
            <a:r>
              <a:rPr lang="en-US" dirty="0">
                <a:solidFill>
                  <a:srgbClr val="0070C0"/>
                </a:solidFill>
              </a:rPr>
              <a:t>manually</a:t>
            </a:r>
            <a:r>
              <a:rPr lang="en-US" dirty="0">
                <a:solidFill>
                  <a:srgbClr val="000000"/>
                </a:solidFill>
              </a:rPr>
              <a:t> and are used in processes to help estimate model parameters. (</a:t>
            </a:r>
            <a:r>
              <a:rPr lang="en-US" u="sng" dirty="0">
                <a:solidFill>
                  <a:srgbClr val="000000"/>
                </a:solidFill>
              </a:rPr>
              <a:t>independent variable</a:t>
            </a:r>
            <a:r>
              <a:rPr lang="en-US" dirty="0">
                <a:solidFill>
                  <a:srgbClr val="000000"/>
                </a:solidFill>
              </a:rPr>
              <a:t>)</a:t>
            </a:r>
          </a:p>
          <a:p>
            <a:pPr rtl="0" fontAlgn="base">
              <a:spcBef>
                <a:spcPts val="0"/>
              </a:spcBef>
              <a:spcAft>
                <a:spcPts val="0"/>
              </a:spcAft>
            </a:pPr>
            <a:r>
              <a:rPr lang="en-US" dirty="0">
                <a:solidFill>
                  <a:srgbClr val="000000"/>
                </a:solidFill>
              </a:rPr>
              <a:t>	Examples:</a:t>
            </a:r>
          </a:p>
          <a:p>
            <a:pPr marL="1657350" lvl="3" indent="-285750" fontAlgn="base">
              <a:buFont typeface="Arial" panose="020B0604020202020204" pitchFamily="34" charset="0"/>
              <a:buChar char="•"/>
            </a:pPr>
            <a:r>
              <a:rPr lang="en-US" dirty="0">
                <a:solidFill>
                  <a:srgbClr val="000000"/>
                </a:solidFill>
              </a:rPr>
              <a:t>k                       in   KNN</a:t>
            </a:r>
          </a:p>
          <a:p>
            <a:pPr marL="1657350" lvl="3" indent="-285750" fontAlgn="base">
              <a:buFont typeface="Arial" panose="020B0604020202020204" pitchFamily="34" charset="0"/>
              <a:buChar char="•"/>
            </a:pPr>
            <a:r>
              <a:rPr lang="en-US" dirty="0">
                <a:solidFill>
                  <a:srgbClr val="000000"/>
                </a:solidFill>
              </a:rPr>
              <a:t>C and sigma    in   SVM</a:t>
            </a:r>
          </a:p>
          <a:p>
            <a:pPr marL="1657350" lvl="3" indent="-285750" fontAlgn="base">
              <a:buFont typeface="Arial" panose="020B0604020202020204" pitchFamily="34" charset="0"/>
              <a:buChar char="•"/>
            </a:pPr>
            <a:r>
              <a:rPr lang="en-US" dirty="0">
                <a:solidFill>
                  <a:srgbClr val="000000"/>
                </a:solidFill>
              </a:rPr>
              <a:t>learning rate   in   NN</a:t>
            </a:r>
          </a:p>
          <a:p>
            <a:pPr algn="just" rtl="0">
              <a:spcBef>
                <a:spcPts val="0"/>
              </a:spcBef>
              <a:spcAft>
                <a:spcPts val="0"/>
              </a:spcAft>
            </a:pPr>
            <a:endParaRPr lang="en-US" dirty="0">
              <a:solidFill>
                <a:srgbClr val="000000"/>
              </a:solidFill>
            </a:endParaRPr>
          </a:p>
          <a:p>
            <a:pPr algn="just" rtl="0">
              <a:lnSpc>
                <a:spcPct val="150000"/>
              </a:lnSpc>
              <a:spcBef>
                <a:spcPts val="0"/>
              </a:spcBef>
              <a:spcAft>
                <a:spcPts val="0"/>
              </a:spcAft>
            </a:pPr>
            <a:r>
              <a:rPr lang="en-US" b="1" dirty="0">
                <a:solidFill>
                  <a:srgbClr val="000000"/>
                </a:solidFill>
              </a:rPr>
              <a:t>Do not confuse this nominal similarity:</a:t>
            </a:r>
          </a:p>
          <a:p>
            <a:pPr algn="just" rtl="0">
              <a:lnSpc>
                <a:spcPct val="150000"/>
              </a:lnSpc>
              <a:spcBef>
                <a:spcPts val="0"/>
              </a:spcBef>
              <a:spcAft>
                <a:spcPts val="0"/>
              </a:spcAft>
            </a:pPr>
            <a:r>
              <a:rPr lang="en-US" b="1" dirty="0">
                <a:solidFill>
                  <a:srgbClr val="000000"/>
                </a:solidFill>
              </a:rPr>
              <a:t>In Statistics</a:t>
            </a:r>
            <a:r>
              <a:rPr lang="en-US" dirty="0">
                <a:solidFill>
                  <a:srgbClr val="000000"/>
                </a:solidFill>
              </a:rPr>
              <a:t>: Like the Gaussian distribution parameters (mean (mu) and standard deviation (sigma)). </a:t>
            </a:r>
          </a:p>
          <a:p>
            <a:pPr algn="just" rtl="0">
              <a:lnSpc>
                <a:spcPct val="150000"/>
              </a:lnSpc>
              <a:spcBef>
                <a:spcPts val="0"/>
              </a:spcBef>
              <a:spcAft>
                <a:spcPts val="0"/>
              </a:spcAft>
            </a:pPr>
            <a:r>
              <a:rPr lang="en-US" b="1" dirty="0">
                <a:solidFill>
                  <a:srgbClr val="000000"/>
                </a:solidFill>
              </a:rPr>
              <a:t>In Programming</a:t>
            </a:r>
            <a:r>
              <a:rPr lang="en-US" dirty="0">
                <a:solidFill>
                  <a:srgbClr val="000000"/>
                </a:solidFill>
              </a:rPr>
              <a:t>: You may pass a parameter to a function. </a:t>
            </a:r>
          </a:p>
        </p:txBody>
      </p:sp>
      <p:sp>
        <p:nvSpPr>
          <p:cNvPr id="6" name="TextBox 5">
            <a:extLst>
              <a:ext uri="{FF2B5EF4-FFF2-40B4-BE49-F238E27FC236}">
                <a16:creationId xmlns:a16="http://schemas.microsoft.com/office/drawing/2014/main" id="{546659F8-60CD-7AA4-8338-9E48C7AC3360}"/>
              </a:ext>
            </a:extLst>
          </p:cNvPr>
          <p:cNvSpPr txBox="1"/>
          <p:nvPr/>
        </p:nvSpPr>
        <p:spPr>
          <a:xfrm>
            <a:off x="151354" y="6374217"/>
            <a:ext cx="11663657" cy="523220"/>
          </a:xfrm>
          <a:prstGeom prst="rect">
            <a:avLst/>
          </a:prstGeom>
          <a:noFill/>
        </p:spPr>
        <p:txBody>
          <a:bodyPr wrap="square">
            <a:spAutoFit/>
          </a:bodyPr>
          <a:lstStyle/>
          <a:p>
            <a:pPr rtl="0">
              <a:spcBef>
                <a:spcPts val="0"/>
              </a:spcBef>
              <a:spcAft>
                <a:spcPts val="0"/>
              </a:spcAft>
            </a:pPr>
            <a:r>
              <a:rPr lang="en-US" b="1" i="0" u="none" strike="noStrike" dirty="0">
                <a:solidFill>
                  <a:srgbClr val="000000"/>
                </a:solidFill>
                <a:effectLst/>
              </a:rPr>
              <a:t>Ref</a:t>
            </a:r>
            <a:r>
              <a:rPr lang="en-US" b="0" i="0" u="none" strike="noStrike" dirty="0">
                <a:solidFill>
                  <a:srgbClr val="000000"/>
                </a:solidFill>
                <a:effectLst/>
              </a:rPr>
              <a:t>: </a:t>
            </a:r>
            <a:r>
              <a:rPr lang="en-US" sz="1800" b="0" i="0" u="sng" strike="noStrike" dirty="0">
                <a:solidFill>
                  <a:srgbClr val="0070C0"/>
                </a:solidFill>
                <a:effectLst/>
                <a:hlinkClick r:id="rId4">
                  <a:extLst>
                    <a:ext uri="{A12FA001-AC4F-418D-AE19-62706E023703}">
                      <ahyp:hlinkClr xmlns:ahyp="http://schemas.microsoft.com/office/drawing/2018/hyperlinkcolor" val="tx"/>
                    </a:ext>
                  </a:extLst>
                </a:hlinkClick>
              </a:rPr>
              <a:t>https://machinelearningmastery.com/difference-between-a-parameter-and-a-hyperparameter/</a:t>
            </a:r>
            <a:r>
              <a:rPr lang="en-US" sz="1800" b="0" i="0" u="none" strike="noStrike" dirty="0">
                <a:solidFill>
                  <a:srgbClr val="0070C0"/>
                </a:solidFill>
                <a:effectLst/>
              </a:rPr>
              <a:t>  </a:t>
            </a:r>
            <a:r>
              <a:rPr lang="en-US" sz="2800" b="0" i="0" u="none" strike="noStrike" dirty="0">
                <a:solidFill>
                  <a:srgbClr val="0070C0"/>
                </a:solidFill>
                <a:effectLst/>
              </a:rPr>
              <a:t>   </a:t>
            </a:r>
            <a:endParaRPr lang="en-US" b="0" dirty="0">
              <a:solidFill>
                <a:srgbClr val="0070C0"/>
              </a:solidFill>
              <a:effectLst/>
            </a:endParaRPr>
          </a:p>
        </p:txBody>
      </p:sp>
      <p:sp>
        <p:nvSpPr>
          <p:cNvPr id="8" name="Google Shape;459;p52">
            <a:extLst>
              <a:ext uri="{FF2B5EF4-FFF2-40B4-BE49-F238E27FC236}">
                <a16:creationId xmlns:a16="http://schemas.microsoft.com/office/drawing/2014/main" id="{58B0F32A-03BF-DC5E-2973-30B9BD485F0D}"/>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36193891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Hyperparameters in neural networks</a:t>
            </a:r>
            <a:endParaRPr lang="en-US"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3BE2326-8D2C-272A-A383-52CF7F02F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871602"/>
            <a:ext cx="8106498" cy="26354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9441F8-33DA-9A4D-7097-9ECDAA50BA52}"/>
              </a:ext>
            </a:extLst>
          </p:cNvPr>
          <p:cNvSpPr txBox="1"/>
          <p:nvPr/>
        </p:nvSpPr>
        <p:spPr>
          <a:xfrm>
            <a:off x="143332" y="3664334"/>
            <a:ext cx="5855368" cy="3077766"/>
          </a:xfrm>
          <a:prstGeom prst="rect">
            <a:avLst/>
          </a:prstGeom>
          <a:noFill/>
        </p:spPr>
        <p:txBody>
          <a:bodyPr wrap="square">
            <a:spAutoFit/>
          </a:bodyPr>
          <a:lstStyle/>
          <a:p>
            <a:pPr algn="just" rtl="0">
              <a:spcBef>
                <a:spcPts val="1000"/>
              </a:spcBef>
              <a:spcAft>
                <a:spcPts val="1000"/>
              </a:spcAft>
            </a:pPr>
            <a:r>
              <a:rPr lang="en-US" sz="1600" b="1" dirty="0">
                <a:solidFill>
                  <a:srgbClr val="000000"/>
                </a:solidFill>
              </a:rPr>
              <a:t>Batch size</a:t>
            </a:r>
            <a:r>
              <a:rPr lang="en-US" sz="1600" dirty="0">
                <a:solidFill>
                  <a:srgbClr val="000000"/>
                </a:solidFill>
              </a:rPr>
              <a:t>:  The number of training examples utilized in one </a:t>
            </a:r>
            <a:r>
              <a:rPr lang="en-US" sz="1600" dirty="0">
                <a:solidFill>
                  <a:srgbClr val="0070C0"/>
                </a:solidFill>
                <a:hlinkClick r:id="rId5">
                  <a:extLst>
                    <a:ext uri="{A12FA001-AC4F-418D-AE19-62706E023703}">
                      <ahyp:hlinkClr xmlns:ahyp="http://schemas.microsoft.com/office/drawing/2018/hyperlinkcolor" val="tx"/>
                    </a:ext>
                  </a:extLst>
                </a:hlinkClick>
              </a:rPr>
              <a:t>iteration</a:t>
            </a:r>
            <a:r>
              <a:rPr lang="en-US" sz="1600" dirty="0">
                <a:solidFill>
                  <a:srgbClr val="000000"/>
                </a:solidFill>
              </a:rPr>
              <a:t> (The number of batches = The number of times the algorithm's parameters are updated).</a:t>
            </a:r>
          </a:p>
          <a:p>
            <a:pPr algn="just" rtl="0">
              <a:spcBef>
                <a:spcPts val="1000"/>
              </a:spcBef>
              <a:spcAft>
                <a:spcPts val="1000"/>
              </a:spcAft>
            </a:pPr>
            <a:r>
              <a:rPr lang="en-US" sz="1600" b="1" dirty="0">
                <a:solidFill>
                  <a:srgbClr val="000000"/>
                </a:solidFill>
              </a:rPr>
              <a:t>Epochs</a:t>
            </a:r>
            <a:r>
              <a:rPr lang="en-US" sz="1600" dirty="0">
                <a:solidFill>
                  <a:srgbClr val="000000"/>
                </a:solidFill>
              </a:rPr>
              <a:t>: Indicates the number of passes of the entire training dataset the machine learning algorithm has completed.</a:t>
            </a:r>
          </a:p>
          <a:p>
            <a:pPr algn="just" rtl="0">
              <a:spcBef>
                <a:spcPts val="1000"/>
              </a:spcBef>
              <a:spcAft>
                <a:spcPts val="1000"/>
              </a:spcAft>
            </a:pPr>
            <a:r>
              <a:rPr lang="en-US" sz="1600" b="1" dirty="0">
                <a:solidFill>
                  <a:srgbClr val="000000"/>
                </a:solidFill>
              </a:rPr>
              <a:t>Embedding dim</a:t>
            </a:r>
            <a:r>
              <a:rPr lang="en-US" sz="1600" dirty="0">
                <a:solidFill>
                  <a:srgbClr val="000000"/>
                </a:solidFill>
              </a:rPr>
              <a:t>: The number of columns of the embedding layer which represents words as numbers.</a:t>
            </a:r>
          </a:p>
          <a:p>
            <a:pPr algn="just" rtl="0">
              <a:spcBef>
                <a:spcPts val="1000"/>
              </a:spcBef>
              <a:spcAft>
                <a:spcPts val="1000"/>
              </a:spcAft>
            </a:pPr>
            <a:r>
              <a:rPr lang="en-US" sz="1600" b="1" dirty="0">
                <a:solidFill>
                  <a:srgbClr val="000000"/>
                </a:solidFill>
              </a:rPr>
              <a:t>Hidden size</a:t>
            </a:r>
            <a:r>
              <a:rPr lang="en-US" sz="1600" dirty="0">
                <a:solidFill>
                  <a:srgbClr val="000000"/>
                </a:solidFill>
              </a:rPr>
              <a:t>: The number of hidden neurons which it should be between the size of the input layer and the size of the output layer.</a:t>
            </a:r>
          </a:p>
        </p:txBody>
      </p:sp>
      <p:sp>
        <p:nvSpPr>
          <p:cNvPr id="5" name="TextBox 4">
            <a:extLst>
              <a:ext uri="{FF2B5EF4-FFF2-40B4-BE49-F238E27FC236}">
                <a16:creationId xmlns:a16="http://schemas.microsoft.com/office/drawing/2014/main" id="{D111B7A0-1ED3-471F-F76B-90A7E57539CC}"/>
              </a:ext>
            </a:extLst>
          </p:cNvPr>
          <p:cNvSpPr txBox="1"/>
          <p:nvPr/>
        </p:nvSpPr>
        <p:spPr>
          <a:xfrm>
            <a:off x="6193300" y="3664334"/>
            <a:ext cx="5855368" cy="2082621"/>
          </a:xfrm>
          <a:prstGeom prst="rect">
            <a:avLst/>
          </a:prstGeom>
          <a:noFill/>
        </p:spPr>
        <p:txBody>
          <a:bodyPr wrap="square">
            <a:spAutoFit/>
          </a:bodyPr>
          <a:lstStyle/>
          <a:p>
            <a:pPr algn="just" rtl="0">
              <a:spcBef>
                <a:spcPts val="1000"/>
              </a:spcBef>
              <a:spcAft>
                <a:spcPts val="1000"/>
              </a:spcAft>
            </a:pPr>
            <a:r>
              <a:rPr lang="en-US" sz="1600" b="1" dirty="0">
                <a:solidFill>
                  <a:srgbClr val="000000"/>
                </a:solidFill>
              </a:rPr>
              <a:t>Dropout rate</a:t>
            </a:r>
            <a:r>
              <a:rPr lang="en-US" sz="1600" dirty="0">
                <a:solidFill>
                  <a:srgbClr val="000000"/>
                </a:solidFill>
              </a:rPr>
              <a:t>: A regularization technique for reducing overfitting in artificial neural networks by turning off a portion of the nodes (In other words   not to update a portion of weights).</a:t>
            </a:r>
          </a:p>
          <a:p>
            <a:pPr algn="just" rtl="0">
              <a:spcBef>
                <a:spcPts val="1000"/>
              </a:spcBef>
              <a:spcAft>
                <a:spcPts val="1000"/>
              </a:spcAft>
            </a:pPr>
            <a:r>
              <a:rPr lang="en-US" sz="1600" b="1" dirty="0">
                <a:solidFill>
                  <a:srgbClr val="000000"/>
                </a:solidFill>
              </a:rPr>
              <a:t>Learning rate</a:t>
            </a:r>
            <a:r>
              <a:rPr lang="en-US" sz="1600" dirty="0">
                <a:solidFill>
                  <a:srgbClr val="000000"/>
                </a:solidFill>
              </a:rPr>
              <a:t>: Determines the step size at each iteration while moving toward a minimum of a loss function.</a:t>
            </a:r>
          </a:p>
          <a:p>
            <a:pPr algn="just" rtl="0">
              <a:spcBef>
                <a:spcPts val="1000"/>
              </a:spcBef>
              <a:spcAft>
                <a:spcPts val="1000"/>
              </a:spcAft>
            </a:pPr>
            <a:r>
              <a:rPr lang="en-US" sz="1600" b="1" dirty="0">
                <a:solidFill>
                  <a:srgbClr val="000000"/>
                </a:solidFill>
              </a:rPr>
              <a:t>Optimizer</a:t>
            </a:r>
            <a:r>
              <a:rPr lang="en-US" sz="1600" dirty="0">
                <a:solidFill>
                  <a:srgbClr val="000000"/>
                </a:solidFill>
              </a:rPr>
              <a:t>: An algorithm to optimize gradient descent.</a:t>
            </a:r>
            <a:endParaRPr lang="en-US" dirty="0"/>
          </a:p>
        </p:txBody>
      </p:sp>
    </p:spTree>
    <p:extLst>
      <p:ext uri="{BB962C8B-B14F-4D97-AF65-F5344CB8AC3E}">
        <p14:creationId xmlns:p14="http://schemas.microsoft.com/office/powerpoint/2010/main" val="5433211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Batch size, iterations, epochs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080" name="Picture 8">
            <a:extLst>
              <a:ext uri="{FF2B5EF4-FFF2-40B4-BE49-F238E27FC236}">
                <a16:creationId xmlns:a16="http://schemas.microsoft.com/office/drawing/2014/main" id="{43C9273F-D356-4FE9-CBD4-E8B275E65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871602"/>
            <a:ext cx="5254836" cy="494896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064F329-24B4-6BDC-D824-2514FB21E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6247" y="866382"/>
            <a:ext cx="4287086" cy="233628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28530DF0-7D3D-6DDC-15E5-952E4AA3DC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5252" y="3202669"/>
            <a:ext cx="1199772" cy="29409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E46EA1-1B5C-9E1B-6FF9-A0DA3817F835}"/>
              </a:ext>
            </a:extLst>
          </p:cNvPr>
          <p:cNvSpPr txBox="1"/>
          <p:nvPr/>
        </p:nvSpPr>
        <p:spPr>
          <a:xfrm>
            <a:off x="8996362" y="3202670"/>
            <a:ext cx="3076970" cy="3539430"/>
          </a:xfrm>
          <a:prstGeom prst="rect">
            <a:avLst/>
          </a:prstGeom>
          <a:noFill/>
        </p:spPr>
        <p:txBody>
          <a:bodyPr wrap="square">
            <a:spAutoFit/>
          </a:bodyPr>
          <a:lstStyle/>
          <a:p>
            <a:pPr rtl="0">
              <a:spcBef>
                <a:spcPts val="0"/>
              </a:spcBef>
              <a:spcAft>
                <a:spcPts val="0"/>
              </a:spcAft>
            </a:pPr>
            <a:r>
              <a:rPr lang="en-US" sz="1600" b="1" dirty="0">
                <a:solidFill>
                  <a:srgbClr val="000000"/>
                </a:solidFill>
              </a:rPr>
              <a:t>Epoch: </a:t>
            </a:r>
          </a:p>
          <a:p>
            <a:pPr rtl="0">
              <a:spcBef>
                <a:spcPts val="0"/>
              </a:spcBef>
              <a:spcAft>
                <a:spcPts val="0"/>
              </a:spcAft>
            </a:pPr>
            <a:r>
              <a:rPr lang="en-US" sz="1600" dirty="0">
                <a:solidFill>
                  <a:srgbClr val="000000"/>
                </a:solidFill>
              </a:rPr>
              <a:t>The number of practicing the painting.</a:t>
            </a:r>
          </a:p>
          <a:p>
            <a:pPr rtl="0">
              <a:spcBef>
                <a:spcPts val="0"/>
              </a:spcBef>
              <a:spcAft>
                <a:spcPts val="0"/>
              </a:spcAft>
            </a:pPr>
            <a:br>
              <a:rPr lang="en-US" sz="1600" dirty="0">
                <a:solidFill>
                  <a:srgbClr val="000000"/>
                </a:solidFill>
              </a:rPr>
            </a:br>
            <a:r>
              <a:rPr lang="en-US" sz="1600" b="1" dirty="0">
                <a:solidFill>
                  <a:srgbClr val="000000"/>
                </a:solidFill>
              </a:rPr>
              <a:t>Pros:</a:t>
            </a:r>
          </a:p>
          <a:p>
            <a:pPr rtl="0">
              <a:spcBef>
                <a:spcPts val="0"/>
              </a:spcBef>
              <a:spcAft>
                <a:spcPts val="0"/>
              </a:spcAft>
            </a:pPr>
            <a:r>
              <a:rPr lang="en-US" sz="1600" dirty="0">
                <a:solidFill>
                  <a:srgbClr val="000000"/>
                </a:solidFill>
              </a:rPr>
              <a:t>Improve the accuracy = improve the painting</a:t>
            </a:r>
          </a:p>
          <a:p>
            <a:pPr rtl="0">
              <a:spcBef>
                <a:spcPts val="0"/>
              </a:spcBef>
              <a:spcAft>
                <a:spcPts val="0"/>
              </a:spcAft>
            </a:pPr>
            <a:br>
              <a:rPr lang="en-US" sz="1600" dirty="0">
                <a:solidFill>
                  <a:srgbClr val="000000"/>
                </a:solidFill>
              </a:rPr>
            </a:br>
            <a:r>
              <a:rPr lang="en-US" sz="1600" b="1" dirty="0">
                <a:solidFill>
                  <a:srgbClr val="000000"/>
                </a:solidFill>
              </a:rPr>
              <a:t>Cons:</a:t>
            </a:r>
          </a:p>
          <a:p>
            <a:pPr rtl="0">
              <a:spcBef>
                <a:spcPts val="0"/>
              </a:spcBef>
              <a:spcAft>
                <a:spcPts val="0"/>
              </a:spcAft>
            </a:pPr>
            <a:r>
              <a:rPr lang="en-US" sz="1600" dirty="0">
                <a:solidFill>
                  <a:srgbClr val="000000"/>
                </a:solidFill>
              </a:rPr>
              <a:t>- Computational cost = Artist salary</a:t>
            </a:r>
          </a:p>
          <a:p>
            <a:pPr rtl="0">
              <a:spcBef>
                <a:spcPts val="0"/>
              </a:spcBef>
              <a:spcAft>
                <a:spcPts val="0"/>
              </a:spcAft>
            </a:pPr>
            <a:br>
              <a:rPr lang="en-US" sz="1600" dirty="0">
                <a:solidFill>
                  <a:srgbClr val="000000"/>
                </a:solidFill>
              </a:rPr>
            </a:br>
            <a:r>
              <a:rPr lang="en-US" sz="1600" dirty="0">
                <a:solidFill>
                  <a:srgbClr val="000000"/>
                </a:solidFill>
              </a:rPr>
              <a:t>- Overfitting: Learning one kind of tree well but not experienced on the other trees.</a:t>
            </a:r>
          </a:p>
        </p:txBody>
      </p:sp>
      <p:sp>
        <p:nvSpPr>
          <p:cNvPr id="6" name="TextBox 5">
            <a:extLst>
              <a:ext uri="{FF2B5EF4-FFF2-40B4-BE49-F238E27FC236}">
                <a16:creationId xmlns:a16="http://schemas.microsoft.com/office/drawing/2014/main" id="{038EA7AD-9114-B3E2-433D-99DB11420399}"/>
              </a:ext>
            </a:extLst>
          </p:cNvPr>
          <p:cNvSpPr txBox="1"/>
          <p:nvPr/>
        </p:nvSpPr>
        <p:spPr>
          <a:xfrm>
            <a:off x="151354" y="5911103"/>
            <a:ext cx="6181724" cy="830997"/>
          </a:xfrm>
          <a:prstGeom prst="rect">
            <a:avLst/>
          </a:prstGeom>
          <a:noFill/>
        </p:spPr>
        <p:txBody>
          <a:bodyPr wrap="square">
            <a:spAutoFit/>
          </a:bodyPr>
          <a:lstStyle/>
          <a:p>
            <a:pPr rtl="0">
              <a:spcBef>
                <a:spcPts val="0"/>
              </a:spcBef>
              <a:spcAft>
                <a:spcPts val="0"/>
              </a:spcAft>
            </a:pPr>
            <a:r>
              <a:rPr lang="en-US" sz="1600" b="1" dirty="0">
                <a:solidFill>
                  <a:srgbClr val="000000"/>
                </a:solidFill>
              </a:rPr>
              <a:t>Batch size: </a:t>
            </a:r>
          </a:p>
          <a:p>
            <a:pPr indent="457200" rtl="0">
              <a:spcBef>
                <a:spcPts val="0"/>
              </a:spcBef>
              <a:spcAft>
                <a:spcPts val="0"/>
              </a:spcAft>
            </a:pPr>
            <a:r>
              <a:rPr lang="en-US" sz="1600" dirty="0">
                <a:solidFill>
                  <a:srgbClr val="000000"/>
                </a:solidFill>
              </a:rPr>
              <a:t>The number of English words we can memorize every day. </a:t>
            </a:r>
          </a:p>
          <a:p>
            <a:pPr indent="457200" rtl="0">
              <a:spcBef>
                <a:spcPts val="0"/>
              </a:spcBef>
              <a:spcAft>
                <a:spcPts val="0"/>
              </a:spcAft>
            </a:pPr>
            <a:r>
              <a:rPr lang="en-US" sz="1600" dirty="0">
                <a:solidFill>
                  <a:srgbClr val="000000"/>
                </a:solidFill>
              </a:rPr>
              <a:t>(words=6, batch size=2, iteration=3)</a:t>
            </a:r>
          </a:p>
        </p:txBody>
      </p:sp>
    </p:spTree>
    <p:extLst>
      <p:ext uri="{BB962C8B-B14F-4D97-AF65-F5344CB8AC3E}">
        <p14:creationId xmlns:p14="http://schemas.microsoft.com/office/powerpoint/2010/main" val="140527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rPr>
              <a:t>Cross</a:t>
            </a:r>
            <a:r>
              <a:rPr lang="en-US" sz="1800" b="1" i="0" u="none" strike="noStrike" dirty="0">
                <a:solidFill>
                  <a:srgbClr val="D313AA"/>
                </a:solidFill>
                <a:effectLst/>
                <a:latin typeface="Times New Roman" panose="02020603050405020304" pitchFamily="18" charset="0"/>
              </a:rPr>
              <a:t> </a:t>
            </a:r>
            <a:r>
              <a:rPr lang="en-US" sz="2800" b="1" dirty="0">
                <a:solidFill>
                  <a:srgbClr val="D313AA"/>
                </a:solidFill>
                <a:latin typeface="Times New Roman" panose="02020603050405020304" pitchFamily="18" charset="0"/>
              </a:rPr>
              <a:t>join</a:t>
            </a:r>
            <a:endParaRPr sz="2800" b="1" dirty="0">
              <a:solidFill>
                <a:srgbClr val="D313AA"/>
              </a:solidFill>
              <a:latin typeface="Times New Roman" panose="02020603050405020304" pitchFamily="18" charset="0"/>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4098" name="Picture 2">
            <a:extLst>
              <a:ext uri="{FF2B5EF4-FFF2-40B4-BE49-F238E27FC236}">
                <a16:creationId xmlns:a16="http://schemas.microsoft.com/office/drawing/2014/main" id="{18F5C69C-669C-BF35-740D-E60777558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871602"/>
            <a:ext cx="284797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E46E3F9-95CD-40E7-9CB0-1BB8221C48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54" y="2866179"/>
            <a:ext cx="11921978" cy="38759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A85F77CF-3EB4-5D53-C9FB-8F905F5137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3" t="13887" r="-853" b="14539"/>
          <a:stretch/>
        </p:blipFill>
        <p:spPr bwMode="auto">
          <a:xfrm>
            <a:off x="8472612" y="871602"/>
            <a:ext cx="1553952" cy="867607"/>
          </a:xfrm>
          <a:prstGeom prst="rect">
            <a:avLst/>
          </a:prstGeom>
          <a:noFill/>
          <a:extLst>
            <a:ext uri="{909E8E84-426E-40DD-AFC4-6F175D3DCCD1}">
              <a14:hiddenFill xmlns:a14="http://schemas.microsoft.com/office/drawing/2010/main">
                <a:solidFill>
                  <a:srgbClr val="FFFFFF"/>
                </a:solidFill>
              </a14:hiddenFill>
            </a:ext>
          </a:extLst>
        </p:spPr>
      </p:pic>
      <p:sp>
        <p:nvSpPr>
          <p:cNvPr id="2" name="Callout: Down Arrow 1">
            <a:extLst>
              <a:ext uri="{FF2B5EF4-FFF2-40B4-BE49-F238E27FC236}">
                <a16:creationId xmlns:a16="http://schemas.microsoft.com/office/drawing/2014/main" id="{7E92C3FA-809F-3B16-8BCF-55A65CBB65D7}"/>
              </a:ext>
            </a:extLst>
          </p:cNvPr>
          <p:cNvSpPr/>
          <p:nvPr/>
        </p:nvSpPr>
        <p:spPr>
          <a:xfrm>
            <a:off x="8309811" y="1824860"/>
            <a:ext cx="3441032" cy="1041320"/>
          </a:xfrm>
          <a:prstGeom prst="downArrowCallout">
            <a:avLst/>
          </a:prstGeom>
          <a:solidFill>
            <a:schemeClr val="accent4">
              <a:lumMod val="20000"/>
              <a:lumOff val="80000"/>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u="none" strike="noStrike" dirty="0">
                <a:solidFill>
                  <a:srgbClr val="000000"/>
                </a:solidFill>
                <a:effectLst/>
                <a:latin typeface="Arial" panose="020B0604020202020204" pitchFamily="34" charset="0"/>
              </a:rPr>
              <a:t>4 * 4 * 4 * 4 * 9 * 4 * 9 = </a:t>
            </a:r>
            <a:r>
              <a:rPr lang="en-US" sz="1800" b="1" i="0" u="none" strike="noStrike" dirty="0">
                <a:solidFill>
                  <a:srgbClr val="000000"/>
                </a:solidFill>
                <a:effectLst/>
                <a:latin typeface="Arial" panose="020B0604020202020204" pitchFamily="34" charset="0"/>
              </a:rPr>
              <a:t>82,944</a:t>
            </a:r>
            <a:endParaRPr lang="en-US" b="0" dirty="0">
              <a:effectLst/>
            </a:endParaRPr>
          </a:p>
        </p:txBody>
      </p:sp>
      <p:sp>
        <p:nvSpPr>
          <p:cNvPr id="3" name="Arrow: Right 2">
            <a:extLst>
              <a:ext uri="{FF2B5EF4-FFF2-40B4-BE49-F238E27FC236}">
                <a16:creationId xmlns:a16="http://schemas.microsoft.com/office/drawing/2014/main" id="{161AA5EB-A6D3-EA0B-78A1-C7931375C3F2}"/>
              </a:ext>
            </a:extLst>
          </p:cNvPr>
          <p:cNvSpPr/>
          <p:nvPr/>
        </p:nvSpPr>
        <p:spPr>
          <a:xfrm>
            <a:off x="441157" y="1824860"/>
            <a:ext cx="1138989" cy="673768"/>
          </a:xfrm>
          <a:prstGeom prst="rightArrow">
            <a:avLst/>
          </a:prstGeom>
          <a:solidFill>
            <a:schemeClr val="accent4">
              <a:lumMod val="20000"/>
              <a:lumOff val="80000"/>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 2 = </a:t>
            </a:r>
            <a:r>
              <a:rPr lang="en-US" b="1" dirty="0">
                <a:solidFill>
                  <a:schemeClr val="tx1"/>
                </a:solidFill>
              </a:rPr>
              <a:t>6</a:t>
            </a:r>
          </a:p>
        </p:txBody>
      </p:sp>
    </p:spTree>
    <p:extLst>
      <p:ext uri="{BB962C8B-B14F-4D97-AF65-F5344CB8AC3E}">
        <p14:creationId xmlns:p14="http://schemas.microsoft.com/office/powerpoint/2010/main" val="4872407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Hyperparameter Optimization methods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3E09B978-BA76-ABC8-25DD-1E036F1892B1}"/>
              </a:ext>
            </a:extLst>
          </p:cNvPr>
          <p:cNvSpPr txBox="1"/>
          <p:nvPr/>
        </p:nvSpPr>
        <p:spPr>
          <a:xfrm>
            <a:off x="143332" y="913487"/>
            <a:ext cx="6096000" cy="1938992"/>
          </a:xfrm>
          <a:prstGeom prst="rect">
            <a:avLst/>
          </a:prstGeom>
          <a:noFill/>
        </p:spPr>
        <p:txBody>
          <a:bodyPr wrap="square">
            <a:spAutoFit/>
          </a:bodyPr>
          <a:lstStyle/>
          <a:p>
            <a:pPr rtl="0">
              <a:spcBef>
                <a:spcPts val="0"/>
              </a:spcBef>
              <a:spcAft>
                <a:spcPts val="0"/>
              </a:spcAft>
            </a:pPr>
            <a:r>
              <a:rPr lang="en-US" sz="2000" b="1" dirty="0">
                <a:solidFill>
                  <a:srgbClr val="000000"/>
                </a:solidFill>
              </a:rPr>
              <a:t>1. Gradient-based optimization</a:t>
            </a:r>
          </a:p>
          <a:p>
            <a:pPr rtl="0">
              <a:spcBef>
                <a:spcPts val="0"/>
              </a:spcBef>
              <a:spcAft>
                <a:spcPts val="0"/>
              </a:spcAft>
            </a:pPr>
            <a:r>
              <a:rPr lang="en-US" sz="2000" b="1" dirty="0">
                <a:solidFill>
                  <a:srgbClr val="000000"/>
                </a:solidFill>
              </a:rPr>
              <a:t>2. Grid search</a:t>
            </a:r>
          </a:p>
          <a:p>
            <a:pPr rtl="0">
              <a:spcBef>
                <a:spcPts val="0"/>
              </a:spcBef>
              <a:spcAft>
                <a:spcPts val="0"/>
              </a:spcAft>
            </a:pPr>
            <a:r>
              <a:rPr lang="en-US" sz="2000" b="1" dirty="0">
                <a:solidFill>
                  <a:srgbClr val="000000"/>
                </a:solidFill>
              </a:rPr>
              <a:t>3. Random search</a:t>
            </a:r>
          </a:p>
          <a:p>
            <a:pPr rtl="0">
              <a:spcBef>
                <a:spcPts val="0"/>
              </a:spcBef>
              <a:spcAft>
                <a:spcPts val="0"/>
              </a:spcAft>
            </a:pPr>
            <a:r>
              <a:rPr lang="en-US" sz="2000" b="1" dirty="0">
                <a:solidFill>
                  <a:srgbClr val="000000"/>
                </a:solidFill>
              </a:rPr>
              <a:t>4. Bayesian optimization</a:t>
            </a:r>
          </a:p>
          <a:p>
            <a:pPr rtl="0">
              <a:spcBef>
                <a:spcPts val="0"/>
              </a:spcBef>
              <a:spcAft>
                <a:spcPts val="0"/>
              </a:spcAft>
            </a:pPr>
            <a:r>
              <a:rPr lang="en-US" sz="2000" b="1" dirty="0">
                <a:solidFill>
                  <a:srgbClr val="000000"/>
                </a:solidFill>
              </a:rPr>
              <a:t>5. Adaptive search</a:t>
            </a:r>
          </a:p>
          <a:p>
            <a:pPr rtl="0">
              <a:spcBef>
                <a:spcPts val="0"/>
              </a:spcBef>
              <a:spcAft>
                <a:spcPts val="0"/>
              </a:spcAft>
            </a:pPr>
            <a:r>
              <a:rPr lang="en-US" sz="2000" b="1" dirty="0">
                <a:solidFill>
                  <a:srgbClr val="000000"/>
                </a:solidFill>
              </a:rPr>
              <a:t>6. Early stopping</a:t>
            </a:r>
          </a:p>
        </p:txBody>
      </p:sp>
      <p:pic>
        <p:nvPicPr>
          <p:cNvPr id="5122" name="Picture 2">
            <a:extLst>
              <a:ext uri="{FF2B5EF4-FFF2-40B4-BE49-F238E27FC236}">
                <a16:creationId xmlns:a16="http://schemas.microsoft.com/office/drawing/2014/main" id="{6B1672C8-9BCC-F512-8061-2937FB494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354" y="3172338"/>
            <a:ext cx="8181975" cy="24242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2F3F43-F23E-19BD-D911-B656C1E14BA3}"/>
              </a:ext>
            </a:extLst>
          </p:cNvPr>
          <p:cNvSpPr txBox="1"/>
          <p:nvPr/>
        </p:nvSpPr>
        <p:spPr>
          <a:xfrm>
            <a:off x="151354" y="5861621"/>
            <a:ext cx="11930000" cy="923330"/>
          </a:xfrm>
          <a:prstGeom prst="rect">
            <a:avLst/>
          </a:prstGeom>
          <a:noFill/>
        </p:spPr>
        <p:txBody>
          <a:bodyPr wrap="square">
            <a:spAutoFit/>
          </a:bodyPr>
          <a:lstStyle/>
          <a:p>
            <a:pPr rtl="0">
              <a:spcBef>
                <a:spcPts val="0"/>
              </a:spcBef>
              <a:spcAft>
                <a:spcPts val="0"/>
              </a:spcAft>
            </a:pPr>
            <a:r>
              <a:rPr lang="da-DK" b="1" dirty="0">
                <a:solidFill>
                  <a:srgbClr val="000000"/>
                </a:solidFill>
              </a:rPr>
              <a:t>Ref: </a:t>
            </a:r>
          </a:p>
          <a:p>
            <a:pPr indent="457200" rtl="0">
              <a:spcBef>
                <a:spcPts val="0"/>
              </a:spcBef>
              <a:spcAft>
                <a:spcPts val="0"/>
              </a:spcAft>
            </a:pPr>
            <a:r>
              <a:rPr lang="da-DK" dirty="0">
                <a:solidFill>
                  <a:srgbClr val="000000"/>
                </a:solidFill>
              </a:rPr>
              <a:t>Hyperparameter optimization   </a:t>
            </a:r>
            <a:r>
              <a:rPr lang="da-DK" dirty="0">
                <a:solidFill>
                  <a:srgbClr val="0070C0"/>
                </a:solidFill>
                <a:hlinkClick r:id="rId5">
                  <a:extLst>
                    <a:ext uri="{A12FA001-AC4F-418D-AE19-62706E023703}">
                      <ahyp:hlinkClr xmlns:ahyp="http://schemas.microsoft.com/office/drawing/2018/hyperlinkcolor" val="tx"/>
                    </a:ext>
                  </a:extLst>
                </a:hlinkClick>
              </a:rPr>
              <a:t>https://en.wikipedia.org/wiki/Hyperparameter_optimization</a:t>
            </a:r>
            <a:r>
              <a:rPr lang="da-DK" dirty="0">
                <a:solidFill>
                  <a:srgbClr val="0070C0"/>
                </a:solidFill>
              </a:rPr>
              <a:t> </a:t>
            </a:r>
            <a:r>
              <a:rPr lang="da-DK" dirty="0">
                <a:solidFill>
                  <a:srgbClr val="000000"/>
                </a:solidFill>
              </a:rPr>
              <a:t>    </a:t>
            </a:r>
          </a:p>
          <a:p>
            <a:pPr indent="457200" rtl="0">
              <a:spcBef>
                <a:spcPts val="0"/>
              </a:spcBef>
              <a:spcAft>
                <a:spcPts val="0"/>
              </a:spcAft>
            </a:pPr>
            <a:r>
              <a:rPr lang="da-DK" dirty="0">
                <a:solidFill>
                  <a:srgbClr val="000000"/>
                </a:solidFill>
              </a:rPr>
              <a:t>Adaptive Hyperparameter Tuning  </a:t>
            </a:r>
            <a:r>
              <a:rPr lang="da-DK" dirty="0">
                <a:solidFill>
                  <a:srgbClr val="0070C0"/>
                </a:solidFill>
                <a:hlinkClick r:id="rId6">
                  <a:extLst>
                    <a:ext uri="{A12FA001-AC4F-418D-AE19-62706E023703}">
                      <ahyp:hlinkClr xmlns:ahyp="http://schemas.microsoft.com/office/drawing/2018/hyperlinkcolor" val="tx"/>
                    </a:ext>
                  </a:extLst>
                </a:hlinkClick>
              </a:rPr>
              <a:t>https://determined.ai/assets/images/resources/AdaptiveHyperparameterTuning.pdf</a:t>
            </a:r>
            <a:r>
              <a:rPr lang="da-DK" dirty="0">
                <a:solidFill>
                  <a:srgbClr val="0070C0"/>
                </a:solidFill>
              </a:rPr>
              <a:t> </a:t>
            </a:r>
          </a:p>
        </p:txBody>
      </p:sp>
      <p:sp>
        <p:nvSpPr>
          <p:cNvPr id="2" name="Google Shape;459;p52">
            <a:extLst>
              <a:ext uri="{FF2B5EF4-FFF2-40B4-BE49-F238E27FC236}">
                <a16:creationId xmlns:a16="http://schemas.microsoft.com/office/drawing/2014/main" id="{20AF0CEF-BDDB-1250-B275-E2841FF85571}"/>
              </a:ext>
            </a:extLst>
          </p:cNvPr>
          <p:cNvSpPr/>
          <p:nvPr/>
        </p:nvSpPr>
        <p:spPr>
          <a:xfrm>
            <a:off x="151354" y="5861621"/>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1378259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1. Gradient-based optimization</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6148" name="Picture 4">
            <a:extLst>
              <a:ext uri="{FF2B5EF4-FFF2-40B4-BE49-F238E27FC236}">
                <a16:creationId xmlns:a16="http://schemas.microsoft.com/office/drawing/2014/main" id="{399D9A27-A456-7C21-DAF9-75F0BACCE6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31" y="1614271"/>
            <a:ext cx="9267825" cy="1562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2A856-3035-50E4-7882-75B71A356025}"/>
              </a:ext>
            </a:extLst>
          </p:cNvPr>
          <p:cNvSpPr txBox="1"/>
          <p:nvPr/>
        </p:nvSpPr>
        <p:spPr>
          <a:xfrm>
            <a:off x="143332" y="3285700"/>
            <a:ext cx="11930000" cy="2677656"/>
          </a:xfrm>
          <a:prstGeom prst="rect">
            <a:avLst/>
          </a:prstGeom>
          <a:noFill/>
        </p:spPr>
        <p:txBody>
          <a:bodyPr wrap="square">
            <a:spAutoFit/>
          </a:bodyPr>
          <a:lstStyle/>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2.1 Batch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2.2 Stochastic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2.3 Mini-batch gradient descent</a:t>
            </a:r>
            <a:endParaRPr lang="en-US" b="0" dirty="0">
              <a:effectLst/>
            </a:endParaRPr>
          </a:p>
          <a:p>
            <a:pPr marL="907199" rtl="0">
              <a:spcBef>
                <a:spcPts val="0"/>
              </a:spcBef>
              <a:spcAft>
                <a:spcPts val="0"/>
              </a:spcAft>
            </a:pPr>
            <a:r>
              <a:rPr lang="en-US" sz="1600" b="0" i="0" u="none" strike="noStrike" dirty="0">
                <a:solidFill>
                  <a:srgbClr val="000000"/>
                </a:solidFill>
                <a:effectLst/>
                <a:latin typeface="Times New Roman" panose="02020603050405020304" pitchFamily="18" charset="0"/>
              </a:rPr>
              <a:t>Mini-batch gradient descent is typically the algorithm of choice when training a neural network and the term </a:t>
            </a:r>
            <a:r>
              <a:rPr lang="en-US" sz="2000" b="1" i="0" u="none" strike="noStrike" dirty="0">
                <a:solidFill>
                  <a:srgbClr val="FFFF00"/>
                </a:solidFill>
                <a:effectLst/>
                <a:highlight>
                  <a:srgbClr val="FF0000"/>
                </a:highlight>
                <a:latin typeface="Times New Roman" panose="02020603050405020304" pitchFamily="18" charset="0"/>
              </a:rPr>
              <a:t>SGD</a:t>
            </a:r>
            <a:r>
              <a:rPr lang="en-US" sz="2000" b="0" i="0" u="none" strike="noStrike" dirty="0">
                <a:solidFill>
                  <a:srgbClr val="FFFF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usually is employed also when mini-batches are used.</a:t>
            </a:r>
            <a:endParaRPr lang="en-US" b="0" dirty="0">
              <a:effectLst/>
            </a:endParaRPr>
          </a:p>
          <a:p>
            <a:pPr rtl="0">
              <a:spcBef>
                <a:spcPts val="0"/>
              </a:spcBef>
              <a:spcAft>
                <a:spcPts val="0"/>
              </a:spcAft>
            </a:pPr>
            <a:br>
              <a:rPr lang="en-US" b="0" dirty="0">
                <a:effectLst/>
              </a:rPr>
            </a:br>
            <a:r>
              <a:rPr lang="en-US" sz="2400" b="1" i="0" u="none" strike="noStrike" dirty="0">
                <a:solidFill>
                  <a:srgbClr val="000000"/>
                </a:solidFill>
                <a:effectLst/>
                <a:latin typeface="Times New Roman" panose="02020603050405020304" pitchFamily="18" charset="0"/>
              </a:rPr>
              <a:t>4 Gradient descent optimization algorithms</a:t>
            </a:r>
            <a:endParaRPr lang="en-US" b="0" dirty="0">
              <a:effectLst/>
            </a:endParaRPr>
          </a:p>
          <a:p>
            <a:pPr marL="449999" rtl="0">
              <a:spcBef>
                <a:spcPts val="0"/>
              </a:spcBef>
              <a:spcAft>
                <a:spcPts val="0"/>
              </a:spcAft>
            </a:pPr>
            <a:r>
              <a:rPr lang="en-US" sz="1800" b="1" i="0" u="none" strike="noStrike" dirty="0">
                <a:solidFill>
                  <a:srgbClr val="000000"/>
                </a:solidFill>
                <a:effectLst/>
                <a:latin typeface="Times New Roman" panose="02020603050405020304" pitchFamily="18" charset="0"/>
              </a:rPr>
              <a:t>4.1 Momentum	4.2 Nesterov Accelerated Gradient	4.3 </a:t>
            </a:r>
            <a:r>
              <a:rPr lang="en-US" sz="1800" b="1" i="0" u="none" strike="noStrike" dirty="0" err="1">
                <a:solidFill>
                  <a:srgbClr val="000000"/>
                </a:solidFill>
                <a:effectLst/>
                <a:latin typeface="Times New Roman" panose="02020603050405020304" pitchFamily="18" charset="0"/>
              </a:rPr>
              <a:t>Adagrad</a:t>
            </a:r>
            <a:r>
              <a:rPr lang="en-US" b="1" dirty="0">
                <a:solidFill>
                  <a:srgbClr val="000000"/>
                </a:solidFill>
                <a:latin typeface="Times New Roman" panose="02020603050405020304" pitchFamily="18" charset="0"/>
              </a:rPr>
              <a:t>	</a:t>
            </a:r>
            <a:r>
              <a:rPr lang="en-US" sz="1800" b="1" i="0" u="none" strike="noStrike" dirty="0">
                <a:solidFill>
                  <a:srgbClr val="000000"/>
                </a:solidFill>
                <a:effectLst/>
                <a:latin typeface="Times New Roman" panose="02020603050405020304" pitchFamily="18" charset="0"/>
              </a:rPr>
              <a:t>4.4 </a:t>
            </a:r>
            <a:r>
              <a:rPr lang="en-US" sz="1800" b="1" i="0" u="none" strike="noStrike" dirty="0" err="1">
                <a:solidFill>
                  <a:srgbClr val="000000"/>
                </a:solidFill>
                <a:effectLst/>
                <a:latin typeface="Times New Roman" panose="02020603050405020304" pitchFamily="18" charset="0"/>
              </a:rPr>
              <a:t>Adadelta</a:t>
            </a:r>
            <a:r>
              <a:rPr lang="en-US" sz="1800" b="1" i="0" u="none" strike="noStrike" dirty="0">
                <a:solidFill>
                  <a:srgbClr val="000000"/>
                </a:solidFill>
                <a:effectLst/>
                <a:latin typeface="Times New Roman" panose="02020603050405020304" pitchFamily="18" charset="0"/>
              </a:rPr>
              <a:t>             	         4.5 RMSprop                 4.6 Adam                                                4.7 </a:t>
            </a:r>
            <a:r>
              <a:rPr lang="en-US" sz="1800" b="1" i="0" u="none" strike="noStrike" dirty="0" err="1">
                <a:solidFill>
                  <a:srgbClr val="000000"/>
                </a:solidFill>
                <a:effectLst/>
                <a:latin typeface="Times New Roman" panose="02020603050405020304" pitchFamily="18" charset="0"/>
              </a:rPr>
              <a:t>AdaMax</a:t>
            </a:r>
            <a:r>
              <a:rPr lang="en-US" sz="1800" b="1" i="0" u="none" strike="noStrike" dirty="0">
                <a:solidFill>
                  <a:srgbClr val="000000"/>
                </a:solidFill>
                <a:effectLst/>
                <a:latin typeface="Times New Roman" panose="02020603050405020304" pitchFamily="18" charset="0"/>
              </a:rPr>
              <a:t>           4.8 </a:t>
            </a:r>
            <a:r>
              <a:rPr lang="en-US" sz="1800" b="1" i="0" u="none" strike="noStrike" dirty="0" err="1">
                <a:solidFill>
                  <a:srgbClr val="000000"/>
                </a:solidFill>
                <a:effectLst/>
                <a:latin typeface="Times New Roman" panose="02020603050405020304" pitchFamily="18" charset="0"/>
              </a:rPr>
              <a:t>Nadam</a:t>
            </a:r>
            <a:endParaRPr lang="en-US" dirty="0"/>
          </a:p>
        </p:txBody>
      </p:sp>
      <p:sp>
        <p:nvSpPr>
          <p:cNvPr id="5" name="TextBox 4">
            <a:extLst>
              <a:ext uri="{FF2B5EF4-FFF2-40B4-BE49-F238E27FC236}">
                <a16:creationId xmlns:a16="http://schemas.microsoft.com/office/drawing/2014/main" id="{06C06BEE-13D6-1A79-F503-B14C66B3B590}"/>
              </a:ext>
            </a:extLst>
          </p:cNvPr>
          <p:cNvSpPr txBox="1"/>
          <p:nvPr/>
        </p:nvSpPr>
        <p:spPr>
          <a:xfrm>
            <a:off x="143332" y="6211669"/>
            <a:ext cx="11292739" cy="646331"/>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rPr>
              <a:t>Ref</a:t>
            </a:r>
            <a:r>
              <a:rPr lang="en-US" sz="1800" i="0" u="none" strike="noStrike" dirty="0">
                <a:solidFill>
                  <a:srgbClr val="000000"/>
                </a:solidFill>
                <a:effectLst/>
              </a:rPr>
              <a:t>:</a:t>
            </a:r>
            <a:r>
              <a:rPr lang="en-US" sz="1800" b="1" i="0" u="none" strike="noStrike" dirty="0">
                <a:solidFill>
                  <a:srgbClr val="000000"/>
                </a:solidFill>
                <a:effectLst/>
              </a:rPr>
              <a:t>   </a:t>
            </a:r>
            <a:r>
              <a:rPr lang="en-US" sz="1800" b="0" i="0" u="none" strike="noStrike" dirty="0">
                <a:solidFill>
                  <a:srgbClr val="000000"/>
                </a:solidFill>
                <a:effectLst/>
              </a:rPr>
              <a:t>1. </a:t>
            </a:r>
            <a:r>
              <a:rPr lang="en-US" sz="1800" b="0" i="0" u="sng" strike="noStrike" dirty="0">
                <a:solidFill>
                  <a:srgbClr val="0000FF"/>
                </a:solidFill>
                <a:effectLst/>
                <a:hlinkClick r:id="rId5"/>
              </a:rPr>
              <a:t>https://arxiv.org/abs/1609.04747</a:t>
            </a:r>
            <a:r>
              <a:rPr lang="en-US" sz="1800" b="0" i="0" u="none" strike="noStrike" dirty="0">
                <a:solidFill>
                  <a:srgbClr val="000000"/>
                </a:solidFill>
                <a:effectLst/>
              </a:rPr>
              <a:t>  </a:t>
            </a:r>
            <a:endParaRPr lang="en-US" b="0" dirty="0">
              <a:effectLst/>
            </a:endParaRPr>
          </a:p>
          <a:p>
            <a:pPr indent="457200" rtl="0">
              <a:spcBef>
                <a:spcPts val="0"/>
              </a:spcBef>
              <a:spcAft>
                <a:spcPts val="0"/>
              </a:spcAft>
            </a:pPr>
            <a:r>
              <a:rPr lang="en-US" sz="1800" b="0" i="0" u="none" strike="noStrike" dirty="0">
                <a:solidFill>
                  <a:srgbClr val="000000"/>
                </a:solidFill>
                <a:effectLst/>
              </a:rPr>
              <a:t> 2. </a:t>
            </a:r>
            <a:r>
              <a:rPr lang="en-US" sz="1800" b="0" i="0" u="sng" strike="noStrike" dirty="0">
                <a:solidFill>
                  <a:srgbClr val="0000FF"/>
                </a:solidFill>
                <a:effectLst/>
                <a:hlinkClick r:id="rId6"/>
              </a:rPr>
              <a:t>https://www.analyticsvidhya.com/blog/2021/06/complete-guide-to-gradient-based-optimizers/</a:t>
            </a:r>
            <a:r>
              <a:rPr lang="en-US" sz="1800" b="0" i="0" u="none" strike="noStrike" dirty="0">
                <a:solidFill>
                  <a:srgbClr val="000000"/>
                </a:solidFill>
                <a:effectLst/>
              </a:rPr>
              <a:t>    </a:t>
            </a:r>
            <a:endParaRPr lang="en-US" b="0" dirty="0">
              <a:effectLst/>
            </a:endParaRPr>
          </a:p>
        </p:txBody>
      </p:sp>
      <p:sp>
        <p:nvSpPr>
          <p:cNvPr id="2" name="Google Shape;459;p52">
            <a:extLst>
              <a:ext uri="{FF2B5EF4-FFF2-40B4-BE49-F238E27FC236}">
                <a16:creationId xmlns:a16="http://schemas.microsoft.com/office/drawing/2014/main" id="{D6428268-7DAB-2093-7E3B-F1799703D8B4}"/>
              </a:ext>
            </a:extLst>
          </p:cNvPr>
          <p:cNvSpPr/>
          <p:nvPr/>
        </p:nvSpPr>
        <p:spPr>
          <a:xfrm>
            <a:off x="151354" y="6120789"/>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856AEB94-4A57-F4E6-6752-0E853CE1EEC2}"/>
              </a:ext>
            </a:extLst>
          </p:cNvPr>
          <p:cNvSpPr txBox="1"/>
          <p:nvPr/>
        </p:nvSpPr>
        <p:spPr>
          <a:xfrm>
            <a:off x="163931" y="938501"/>
            <a:ext cx="9529010" cy="523220"/>
          </a:xfrm>
          <a:prstGeom prst="rect">
            <a:avLst/>
          </a:prstGeom>
          <a:noFill/>
        </p:spPr>
        <p:txBody>
          <a:bodyPr wrap="square" rtlCol="0">
            <a:spAutoFit/>
          </a:bodyPr>
          <a:lstStyle/>
          <a:p>
            <a:r>
              <a:rPr lang="en-US" sz="2800" b="1" dirty="0"/>
              <a:t>An overview of gradient descent optimization algorithms</a:t>
            </a:r>
          </a:p>
        </p:txBody>
      </p:sp>
    </p:spTree>
    <p:extLst>
      <p:ext uri="{BB962C8B-B14F-4D97-AF65-F5344CB8AC3E}">
        <p14:creationId xmlns:p14="http://schemas.microsoft.com/office/powerpoint/2010/main" val="18333533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1. Gradient-based optimization</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pic>
        <p:nvPicPr>
          <p:cNvPr id="7170" name="Picture 2">
            <a:extLst>
              <a:ext uri="{FF2B5EF4-FFF2-40B4-BE49-F238E27FC236}">
                <a16:creationId xmlns:a16="http://schemas.microsoft.com/office/drawing/2014/main" id="{0EC14A82-6A62-4EEA-6BC8-DE5903215E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555" b="2698"/>
          <a:stretch/>
        </p:blipFill>
        <p:spPr bwMode="auto">
          <a:xfrm>
            <a:off x="151354" y="921869"/>
            <a:ext cx="5331699" cy="24061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4DA1012-2F89-948F-31F4-C7220BC7E876}"/>
              </a:ext>
            </a:extLst>
          </p:cNvPr>
          <p:cNvSpPr txBox="1"/>
          <p:nvPr/>
        </p:nvSpPr>
        <p:spPr>
          <a:xfrm>
            <a:off x="151354" y="6166508"/>
            <a:ext cx="11921978" cy="646331"/>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rPr>
              <a:t>Ref:    </a:t>
            </a:r>
            <a:r>
              <a:rPr lang="en-US" sz="1800" b="0" i="0" u="none" strike="noStrike" dirty="0">
                <a:solidFill>
                  <a:srgbClr val="000000"/>
                </a:solidFill>
                <a:effectLst/>
              </a:rPr>
              <a:t>1.  </a:t>
            </a:r>
            <a:r>
              <a:rPr lang="en-US" sz="1800" b="0" i="0" u="sng" strike="noStrike" dirty="0">
                <a:solidFill>
                  <a:srgbClr val="0000FF"/>
                </a:solidFill>
                <a:effectLst/>
                <a:hlinkClick r:id="rId5"/>
              </a:rPr>
              <a:t>https://arxiv.org/abs/1609.04747</a:t>
            </a:r>
            <a:r>
              <a:rPr lang="en-US" sz="1800" b="0" i="0" u="none" strike="noStrike" dirty="0">
                <a:solidFill>
                  <a:srgbClr val="000000"/>
                </a:solidFill>
                <a:effectLst/>
              </a:rPr>
              <a:t>  </a:t>
            </a:r>
            <a:endParaRPr lang="en-US" b="0" dirty="0">
              <a:effectLst/>
            </a:endParaRPr>
          </a:p>
          <a:p>
            <a:pPr indent="457200" rtl="0">
              <a:spcBef>
                <a:spcPts val="0"/>
              </a:spcBef>
              <a:spcAft>
                <a:spcPts val="0"/>
              </a:spcAft>
            </a:pPr>
            <a:r>
              <a:rPr lang="en-US" sz="1800" b="0" i="0" u="none" strike="noStrike" dirty="0">
                <a:solidFill>
                  <a:srgbClr val="000000"/>
                </a:solidFill>
                <a:effectLst/>
              </a:rPr>
              <a:t>  2. </a:t>
            </a:r>
            <a:r>
              <a:rPr lang="en-US" sz="1800" b="0" i="0" u="sng" strike="noStrike" dirty="0">
                <a:solidFill>
                  <a:srgbClr val="0000FF"/>
                </a:solidFill>
                <a:effectLst/>
                <a:hlinkClick r:id="rId6"/>
              </a:rPr>
              <a:t>https://www.analyticsvidhya.com/blog/2021/06/complete-guide-to-gradient-based-optimizers/</a:t>
            </a:r>
            <a:r>
              <a:rPr lang="en-US" sz="1800" b="0" i="0" u="none" strike="noStrike" dirty="0">
                <a:solidFill>
                  <a:srgbClr val="000000"/>
                </a:solidFill>
                <a:effectLst/>
              </a:rPr>
              <a:t>   </a:t>
            </a:r>
            <a:endParaRPr lang="en-US" dirty="0"/>
          </a:p>
        </p:txBody>
      </p:sp>
      <p:sp>
        <p:nvSpPr>
          <p:cNvPr id="2" name="Google Shape;459;p52">
            <a:extLst>
              <a:ext uri="{FF2B5EF4-FFF2-40B4-BE49-F238E27FC236}">
                <a16:creationId xmlns:a16="http://schemas.microsoft.com/office/drawing/2014/main" id="{1D9542B6-B775-E863-E724-0B66C1EE81CF}"/>
              </a:ext>
            </a:extLst>
          </p:cNvPr>
          <p:cNvSpPr/>
          <p:nvPr/>
        </p:nvSpPr>
        <p:spPr>
          <a:xfrm>
            <a:off x="151354" y="6120789"/>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
        <p:nvSpPr>
          <p:cNvPr id="3" name="TextBox 2">
            <a:extLst>
              <a:ext uri="{FF2B5EF4-FFF2-40B4-BE49-F238E27FC236}">
                <a16:creationId xmlns:a16="http://schemas.microsoft.com/office/drawing/2014/main" id="{BFBE90F3-4273-9496-97A7-7A3C807DBC1D}"/>
              </a:ext>
            </a:extLst>
          </p:cNvPr>
          <p:cNvSpPr txBox="1"/>
          <p:nvPr/>
        </p:nvSpPr>
        <p:spPr>
          <a:xfrm>
            <a:off x="143332" y="3373931"/>
            <a:ext cx="11930000" cy="2677656"/>
          </a:xfrm>
          <a:prstGeom prst="rect">
            <a:avLst/>
          </a:prstGeom>
          <a:noFill/>
        </p:spPr>
        <p:txBody>
          <a:bodyPr wrap="square">
            <a:spAutoFit/>
          </a:bodyPr>
          <a:lstStyle/>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2.1 Batch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2.2 Stochastic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2.3 Mini-batch gradient descent</a:t>
            </a:r>
            <a:endParaRPr lang="en-US" b="0" dirty="0">
              <a:effectLst/>
            </a:endParaRPr>
          </a:p>
          <a:p>
            <a:pPr marL="907199" rtl="0">
              <a:spcBef>
                <a:spcPts val="0"/>
              </a:spcBef>
              <a:spcAft>
                <a:spcPts val="0"/>
              </a:spcAft>
            </a:pPr>
            <a:r>
              <a:rPr lang="en-US" sz="1600" b="0" i="0" u="none" strike="noStrike" dirty="0">
                <a:solidFill>
                  <a:srgbClr val="000000"/>
                </a:solidFill>
                <a:effectLst/>
                <a:latin typeface="Times New Roman" panose="02020603050405020304" pitchFamily="18" charset="0"/>
              </a:rPr>
              <a:t>Mini-batch gradient descent is typically the algorithm of choice when training a neural network and the term </a:t>
            </a:r>
            <a:r>
              <a:rPr lang="en-US" sz="2000" b="1" i="0" u="none" strike="noStrike" dirty="0">
                <a:solidFill>
                  <a:srgbClr val="FFFF00"/>
                </a:solidFill>
                <a:effectLst/>
                <a:highlight>
                  <a:srgbClr val="FF0000"/>
                </a:highlight>
                <a:latin typeface="Times New Roman" panose="02020603050405020304" pitchFamily="18" charset="0"/>
              </a:rPr>
              <a:t>SGD</a:t>
            </a:r>
            <a:r>
              <a:rPr lang="en-US" sz="2000" b="0" i="0" u="none" strike="noStrike" dirty="0">
                <a:solidFill>
                  <a:srgbClr val="FFFF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usually is employed also when mini-batches are used.</a:t>
            </a:r>
            <a:endParaRPr lang="en-US" b="0" dirty="0">
              <a:effectLst/>
            </a:endParaRPr>
          </a:p>
          <a:p>
            <a:pPr rtl="0">
              <a:spcBef>
                <a:spcPts val="0"/>
              </a:spcBef>
              <a:spcAft>
                <a:spcPts val="0"/>
              </a:spcAft>
            </a:pPr>
            <a:br>
              <a:rPr lang="en-US" b="0" dirty="0">
                <a:effectLst/>
              </a:rPr>
            </a:br>
            <a:r>
              <a:rPr lang="en-US" sz="2400" b="1" i="0" u="none" strike="noStrike" dirty="0">
                <a:solidFill>
                  <a:srgbClr val="000000"/>
                </a:solidFill>
                <a:effectLst/>
                <a:latin typeface="Times New Roman" panose="02020603050405020304" pitchFamily="18" charset="0"/>
              </a:rPr>
              <a:t>4 Gradient descent optimization algorithms</a:t>
            </a:r>
            <a:endParaRPr lang="en-US" b="0" dirty="0">
              <a:effectLst/>
            </a:endParaRPr>
          </a:p>
          <a:p>
            <a:pPr marL="449999" rtl="0">
              <a:spcBef>
                <a:spcPts val="0"/>
              </a:spcBef>
              <a:spcAft>
                <a:spcPts val="0"/>
              </a:spcAft>
            </a:pPr>
            <a:r>
              <a:rPr lang="en-US" sz="1800" b="1" i="0" u="none" strike="noStrike" dirty="0">
                <a:solidFill>
                  <a:srgbClr val="000000"/>
                </a:solidFill>
                <a:effectLst/>
                <a:latin typeface="Times New Roman" panose="02020603050405020304" pitchFamily="18" charset="0"/>
              </a:rPr>
              <a:t>4.1 Momentum	4.2 Nesterov Accelerated Gradient	4.3 </a:t>
            </a:r>
            <a:r>
              <a:rPr lang="en-US" sz="1800" b="1" i="0" u="none" strike="noStrike" dirty="0" err="1">
                <a:solidFill>
                  <a:srgbClr val="000000"/>
                </a:solidFill>
                <a:effectLst/>
                <a:latin typeface="Times New Roman" panose="02020603050405020304" pitchFamily="18" charset="0"/>
              </a:rPr>
              <a:t>Adagrad</a:t>
            </a:r>
            <a:r>
              <a:rPr lang="en-US" b="1" dirty="0">
                <a:solidFill>
                  <a:srgbClr val="000000"/>
                </a:solidFill>
                <a:latin typeface="Times New Roman" panose="02020603050405020304" pitchFamily="18" charset="0"/>
              </a:rPr>
              <a:t>	</a:t>
            </a:r>
            <a:r>
              <a:rPr lang="en-US" sz="1800" b="1" i="0" u="none" strike="noStrike" dirty="0">
                <a:solidFill>
                  <a:srgbClr val="000000"/>
                </a:solidFill>
                <a:effectLst/>
                <a:latin typeface="Times New Roman" panose="02020603050405020304" pitchFamily="18" charset="0"/>
              </a:rPr>
              <a:t>4.4 </a:t>
            </a:r>
            <a:r>
              <a:rPr lang="en-US" sz="1800" b="1" i="0" u="none" strike="noStrike" dirty="0" err="1">
                <a:solidFill>
                  <a:srgbClr val="000000"/>
                </a:solidFill>
                <a:effectLst/>
                <a:latin typeface="Times New Roman" panose="02020603050405020304" pitchFamily="18" charset="0"/>
              </a:rPr>
              <a:t>Adadelta</a:t>
            </a:r>
            <a:r>
              <a:rPr lang="en-US" sz="1800" b="1" i="0" u="none" strike="noStrike" dirty="0">
                <a:solidFill>
                  <a:srgbClr val="000000"/>
                </a:solidFill>
                <a:effectLst/>
                <a:latin typeface="Times New Roman" panose="02020603050405020304" pitchFamily="18" charset="0"/>
              </a:rPr>
              <a:t>             	         4.5 RMSprop                 4.6 Adam                                                4.7 </a:t>
            </a:r>
            <a:r>
              <a:rPr lang="en-US" sz="1800" b="1" i="0" u="none" strike="noStrike" dirty="0" err="1">
                <a:solidFill>
                  <a:srgbClr val="000000"/>
                </a:solidFill>
                <a:effectLst/>
                <a:latin typeface="Times New Roman" panose="02020603050405020304" pitchFamily="18" charset="0"/>
              </a:rPr>
              <a:t>AdaMax</a:t>
            </a:r>
            <a:r>
              <a:rPr lang="en-US" sz="1800" b="1" i="0" u="none" strike="noStrike" dirty="0">
                <a:solidFill>
                  <a:srgbClr val="000000"/>
                </a:solidFill>
                <a:effectLst/>
                <a:latin typeface="Times New Roman" panose="02020603050405020304" pitchFamily="18" charset="0"/>
              </a:rPr>
              <a:t>           4.8 </a:t>
            </a:r>
            <a:r>
              <a:rPr lang="en-US" sz="1800" b="1" i="0" u="none" strike="noStrike" dirty="0" err="1">
                <a:solidFill>
                  <a:srgbClr val="000000"/>
                </a:solidFill>
                <a:effectLst/>
                <a:latin typeface="Times New Roman" panose="02020603050405020304" pitchFamily="18" charset="0"/>
              </a:rPr>
              <a:t>Nadam</a:t>
            </a:r>
            <a:endParaRPr lang="en-US" dirty="0"/>
          </a:p>
        </p:txBody>
      </p:sp>
    </p:spTree>
    <p:extLst>
      <p:ext uri="{BB962C8B-B14F-4D97-AF65-F5344CB8AC3E}">
        <p14:creationId xmlns:p14="http://schemas.microsoft.com/office/powerpoint/2010/main" val="16323516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0000FF"/>
                </a:solidFill>
                <a:effectLst/>
                <a:latin typeface="Times New Roman" panose="02020603050405020304" pitchFamily="18" charset="0"/>
              </a:rPr>
              <a:t>Optimizers </a:t>
            </a:r>
            <a:r>
              <a:rPr lang="en-US" sz="2800" b="1" i="0" u="none" strike="noStrike" dirty="0">
                <a:solidFill>
                  <a:srgbClr val="000000"/>
                </a:solidFill>
                <a:effectLst/>
                <a:latin typeface="Times New Roman" panose="02020603050405020304" pitchFamily="18" charset="0"/>
              </a:rPr>
              <a:t>|</a:t>
            </a:r>
            <a:r>
              <a:rPr lang="en-US" sz="2800" b="1" i="0" u="none" strike="noStrike" dirty="0">
                <a:solidFill>
                  <a:srgbClr val="D313AA"/>
                </a:solidFill>
                <a:effectLst/>
                <a:latin typeface="Times New Roman" panose="02020603050405020304" pitchFamily="18" charset="0"/>
              </a:rPr>
              <a:t> Momentum</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9</a:t>
            </a:r>
            <a:endParaRPr sz="2933" b="1" dirty="0">
              <a:solidFill>
                <a:schemeClr val="dk1"/>
              </a:solidFill>
              <a:latin typeface="Arial"/>
              <a:ea typeface="Arial"/>
              <a:cs typeface="Arial"/>
              <a:sym typeface="Arial"/>
            </a:endParaRPr>
          </a:p>
        </p:txBody>
      </p:sp>
      <p:pic>
        <p:nvPicPr>
          <p:cNvPr id="8194" name="Picture 2">
            <a:extLst>
              <a:ext uri="{FF2B5EF4-FFF2-40B4-BE49-F238E27FC236}">
                <a16:creationId xmlns:a16="http://schemas.microsoft.com/office/drawing/2014/main" id="{FD333A27-8F09-6BE5-F48D-F83D09D00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0" y="871600"/>
            <a:ext cx="11158972" cy="335549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0BD7B2D-C05A-A868-E6BE-A776FA2224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53" y="4227095"/>
            <a:ext cx="11288074" cy="2029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BA59BE-02C2-A322-C177-B581D528CDF2}"/>
              </a:ext>
            </a:extLst>
          </p:cNvPr>
          <p:cNvSpPr txBox="1"/>
          <p:nvPr/>
        </p:nvSpPr>
        <p:spPr>
          <a:xfrm>
            <a:off x="151354" y="6428915"/>
            <a:ext cx="6096000" cy="369332"/>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rPr>
              <a:t>Ref</a:t>
            </a:r>
            <a:r>
              <a:rPr lang="en-US" sz="1800" b="0" i="0" u="none" strike="noStrike" dirty="0">
                <a:solidFill>
                  <a:srgbClr val="000000"/>
                </a:solidFill>
                <a:effectLst/>
              </a:rPr>
              <a:t>: </a:t>
            </a:r>
            <a:r>
              <a:rPr lang="en-US" sz="1800" b="0" i="0" u="sng" strike="noStrike" dirty="0">
                <a:solidFill>
                  <a:srgbClr val="0000FF"/>
                </a:solidFill>
                <a:effectLst/>
                <a:hlinkClick r:id="rId6"/>
              </a:rPr>
              <a:t>https://arxiv.org/abs/1609.04747</a:t>
            </a:r>
            <a:r>
              <a:rPr lang="en-US" sz="1800" b="0" i="0" u="none" strike="noStrike" dirty="0">
                <a:solidFill>
                  <a:srgbClr val="000000"/>
                </a:solidFill>
                <a:effectLst/>
              </a:rPr>
              <a:t>  </a:t>
            </a:r>
            <a:endParaRPr lang="en-US" dirty="0"/>
          </a:p>
        </p:txBody>
      </p:sp>
      <p:sp>
        <p:nvSpPr>
          <p:cNvPr id="2" name="Google Shape;459;p52">
            <a:extLst>
              <a:ext uri="{FF2B5EF4-FFF2-40B4-BE49-F238E27FC236}">
                <a16:creationId xmlns:a16="http://schemas.microsoft.com/office/drawing/2014/main" id="{52B543CB-5991-C908-827F-8F664BBF4288}"/>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34236504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2. Grid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10</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745B6293-968F-9248-E493-DD8A05C0EF10}"/>
              </a:ext>
            </a:extLst>
          </p:cNvPr>
          <p:cNvSpPr txBox="1"/>
          <p:nvPr/>
        </p:nvSpPr>
        <p:spPr>
          <a:xfrm>
            <a:off x="186280" y="871602"/>
            <a:ext cx="8203741" cy="1754326"/>
          </a:xfrm>
          <a:prstGeom prst="rect">
            <a:avLst/>
          </a:prstGeom>
          <a:noFill/>
        </p:spPr>
        <p:txBody>
          <a:bodyPr wrap="square">
            <a:spAutoFit/>
          </a:bodyPr>
          <a:lstStyle/>
          <a:p>
            <a:pPr algn="just" rtl="0">
              <a:spcBef>
                <a:spcPts val="0"/>
              </a:spcBef>
              <a:spcAft>
                <a:spcPts val="0"/>
              </a:spcAft>
            </a:pPr>
            <a:r>
              <a:rPr lang="en-US" sz="1800" b="0" i="0" u="none" strike="noStrike" dirty="0">
                <a:solidFill>
                  <a:srgbClr val="202122"/>
                </a:solidFill>
                <a:effectLst/>
              </a:rPr>
              <a:t>Grid search across different values of two hyperparameters. For each hyperparameter, </a:t>
            </a:r>
            <a:r>
              <a:rPr lang="en-US" sz="1800" b="1" i="0" u="none" strike="noStrike" dirty="0">
                <a:solidFill>
                  <a:srgbClr val="202122"/>
                </a:solidFill>
                <a:effectLst/>
              </a:rPr>
              <a:t>10 </a:t>
            </a:r>
            <a:r>
              <a:rPr lang="en-US" sz="1800" b="0" i="0" u="none" strike="noStrike" dirty="0">
                <a:solidFill>
                  <a:srgbClr val="202122"/>
                </a:solidFill>
                <a:effectLst/>
              </a:rPr>
              <a:t>different values are considered, so a total of </a:t>
            </a:r>
            <a:r>
              <a:rPr lang="en-US" sz="1800" b="1" i="0" u="none" strike="noStrike" dirty="0">
                <a:solidFill>
                  <a:srgbClr val="202122"/>
                </a:solidFill>
                <a:effectLst/>
              </a:rPr>
              <a:t>100 </a:t>
            </a:r>
            <a:r>
              <a:rPr lang="en-US" sz="1800" b="0" i="0" u="none" strike="noStrike" dirty="0">
                <a:solidFill>
                  <a:srgbClr val="202122"/>
                </a:solidFill>
                <a:effectLst/>
              </a:rPr>
              <a:t>different combinations are evaluated and compared. </a:t>
            </a:r>
          </a:p>
          <a:p>
            <a:pPr algn="just" rtl="0">
              <a:spcBef>
                <a:spcPts val="0"/>
              </a:spcBef>
              <a:spcAft>
                <a:spcPts val="0"/>
              </a:spcAft>
            </a:pPr>
            <a:endParaRPr lang="en-US" b="0" dirty="0">
              <a:effectLst/>
            </a:endParaRPr>
          </a:p>
          <a:p>
            <a:pPr marL="285750" indent="-285750" algn="just" rtl="0" fontAlgn="base">
              <a:spcBef>
                <a:spcPts val="0"/>
              </a:spcBef>
              <a:spcAft>
                <a:spcPts val="0"/>
              </a:spcAft>
              <a:buFont typeface="Arial" panose="020B0604020202020204" pitchFamily="34" charset="0"/>
              <a:buChar char="•"/>
            </a:pPr>
            <a:r>
              <a:rPr lang="en-US" sz="1800" b="0" i="0" u="none" strike="noStrike" dirty="0">
                <a:solidFill>
                  <a:srgbClr val="0000FF"/>
                </a:solidFill>
                <a:effectLst/>
              </a:rPr>
              <a:t>Blue </a:t>
            </a:r>
            <a:r>
              <a:rPr lang="en-US" sz="1800" b="0" i="0" u="none" strike="noStrike" dirty="0">
                <a:solidFill>
                  <a:srgbClr val="202122"/>
                </a:solidFill>
                <a:effectLst/>
              </a:rPr>
              <a:t>indicates regions with strong results.</a:t>
            </a:r>
          </a:p>
          <a:p>
            <a:pPr marL="285750" indent="-285750" algn="just" rtl="0" fontAlgn="base">
              <a:spcBef>
                <a:spcPts val="0"/>
              </a:spcBef>
              <a:spcAft>
                <a:spcPts val="0"/>
              </a:spcAft>
              <a:buFont typeface="Arial" panose="020B0604020202020204" pitchFamily="34" charset="0"/>
              <a:buChar char="•"/>
            </a:pPr>
            <a:r>
              <a:rPr lang="en-US" b="0" i="0" u="none" strike="noStrike" dirty="0">
                <a:solidFill>
                  <a:srgbClr val="FF0000"/>
                </a:solidFill>
                <a:effectLst/>
              </a:rPr>
              <a:t>Red </a:t>
            </a:r>
            <a:r>
              <a:rPr lang="en-US" b="0" i="0" u="none" strike="noStrike" dirty="0">
                <a:solidFill>
                  <a:srgbClr val="202122"/>
                </a:solidFill>
                <a:effectLst/>
              </a:rPr>
              <a:t>contours show regions with poor results. </a:t>
            </a:r>
          </a:p>
        </p:txBody>
      </p:sp>
      <p:pic>
        <p:nvPicPr>
          <p:cNvPr id="1026" name="Picture 2">
            <a:extLst>
              <a:ext uri="{FF2B5EF4-FFF2-40B4-BE49-F238E27FC236}">
                <a16:creationId xmlns:a16="http://schemas.microsoft.com/office/drawing/2014/main" id="{276ED067-1048-DAAA-4650-6D1CDA0FD9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82" t="2288" r="1205" b="3940"/>
          <a:stretch/>
        </p:blipFill>
        <p:spPr bwMode="auto">
          <a:xfrm>
            <a:off x="151354" y="2637615"/>
            <a:ext cx="5751095" cy="37429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D091B4B-841E-0356-71B9-8C8675BFA1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50001"/>
          <a:stretch/>
        </p:blipFill>
        <p:spPr bwMode="auto">
          <a:xfrm>
            <a:off x="7919072" y="1931461"/>
            <a:ext cx="4154260" cy="4212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717FBF5-FD22-FFAF-EB06-B7362FEF79A7}"/>
              </a:ext>
            </a:extLst>
          </p:cNvPr>
          <p:cNvSpPr txBox="1"/>
          <p:nvPr/>
        </p:nvSpPr>
        <p:spPr>
          <a:xfrm>
            <a:off x="151354" y="6480501"/>
            <a:ext cx="11667669"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Hyperparameter optimization  </a:t>
            </a:r>
            <a:r>
              <a:rPr lang="da-DK" b="0" i="0" u="sng" strike="noStrike" dirty="0">
                <a:solidFill>
                  <a:srgbClr val="0000FF"/>
                </a:solidFill>
                <a:effectLst/>
                <a:hlinkClick r:id="rId6"/>
              </a:rPr>
              <a:t>https://en.wikipedia.org/wiki/Hyperparameter_optimization</a:t>
            </a:r>
            <a:r>
              <a:rPr lang="da-DK" b="0" i="0" u="none" strike="noStrike" dirty="0">
                <a:solidFill>
                  <a:srgbClr val="000000"/>
                </a:solidFill>
                <a:effectLst/>
              </a:rPr>
              <a:t>    </a:t>
            </a:r>
            <a:endParaRPr lang="en-US" dirty="0"/>
          </a:p>
        </p:txBody>
      </p:sp>
      <p:sp>
        <p:nvSpPr>
          <p:cNvPr id="2" name="Google Shape;459;p52">
            <a:extLst>
              <a:ext uri="{FF2B5EF4-FFF2-40B4-BE49-F238E27FC236}">
                <a16:creationId xmlns:a16="http://schemas.microsoft.com/office/drawing/2014/main" id="{B46EEDD0-8A43-7E59-199F-6118E4ED2C67}"/>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graphicFrame>
        <p:nvGraphicFramePr>
          <p:cNvPr id="6" name="Table 5">
            <a:extLst>
              <a:ext uri="{FF2B5EF4-FFF2-40B4-BE49-F238E27FC236}">
                <a16:creationId xmlns:a16="http://schemas.microsoft.com/office/drawing/2014/main" id="{A83CBA29-5991-C75E-2BEA-F85858C94AFB}"/>
              </a:ext>
            </a:extLst>
          </p:cNvPr>
          <p:cNvGraphicFramePr>
            <a:graphicFrameLocks noGrp="1"/>
          </p:cNvGraphicFramePr>
          <p:nvPr>
            <p:extLst>
              <p:ext uri="{D42A27DB-BD31-4B8C-83A1-F6EECF244321}">
                <p14:modId xmlns:p14="http://schemas.microsoft.com/office/powerpoint/2010/main" val="2583933700"/>
              </p:ext>
            </p:extLst>
          </p:nvPr>
        </p:nvGraphicFramePr>
        <p:xfrm>
          <a:off x="9062742" y="950463"/>
          <a:ext cx="1974225" cy="790104"/>
        </p:xfrm>
        <a:graphic>
          <a:graphicData uri="http://schemas.openxmlformats.org/drawingml/2006/table">
            <a:tbl>
              <a:tblPr/>
              <a:tblGrid>
                <a:gridCol w="658075">
                  <a:extLst>
                    <a:ext uri="{9D8B030D-6E8A-4147-A177-3AD203B41FA5}">
                      <a16:colId xmlns:a16="http://schemas.microsoft.com/office/drawing/2014/main" val="3149979373"/>
                    </a:ext>
                  </a:extLst>
                </a:gridCol>
                <a:gridCol w="658075">
                  <a:extLst>
                    <a:ext uri="{9D8B030D-6E8A-4147-A177-3AD203B41FA5}">
                      <a16:colId xmlns:a16="http://schemas.microsoft.com/office/drawing/2014/main" val="193134611"/>
                    </a:ext>
                  </a:extLst>
                </a:gridCol>
                <a:gridCol w="658075">
                  <a:extLst>
                    <a:ext uri="{9D8B030D-6E8A-4147-A177-3AD203B41FA5}">
                      <a16:colId xmlns:a16="http://schemas.microsoft.com/office/drawing/2014/main" val="2848404075"/>
                    </a:ext>
                  </a:extLst>
                </a:gridCol>
              </a:tblGrid>
              <a:tr h="395052">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79646"/>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F00FF"/>
                          </a:solidFill>
                          <a:effectLst/>
                          <a:latin typeface="Arial" panose="020B0604020202020204" pitchFamily="34" charset="0"/>
                        </a:rPr>
                        <a:t>3</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961178764"/>
                  </a:ext>
                </a:extLst>
              </a:tr>
              <a:tr h="395052">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0000FF"/>
                          </a:solidFill>
                          <a:effectLst/>
                          <a:latin typeface="Arial" panose="020B0604020202020204" pitchFamily="34" charset="0"/>
                        </a:rPr>
                        <a:t>2</a:t>
                      </a:r>
                      <a:r>
                        <a:rPr lang="en-US" sz="1400" b="1" i="0" u="none" strike="noStrike">
                          <a:solidFill>
                            <a:srgbClr val="000000"/>
                          </a:solidFill>
                          <a:effectLst/>
                          <a:latin typeface="Arial" panose="020B0604020202020204" pitchFamily="34" charset="0"/>
                        </a:rPr>
                        <a:t>, </a:t>
                      </a:r>
                      <a:r>
                        <a:rPr lang="en-US" sz="1400" b="1" i="0" u="none" strike="noStrike">
                          <a:solidFill>
                            <a:srgbClr val="F79646"/>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0000FF"/>
                          </a:solidFill>
                          <a:effectLst/>
                          <a:latin typeface="Arial" panose="020B0604020202020204" pitchFamily="34" charset="0"/>
                        </a:rPr>
                        <a:t>2</a:t>
                      </a:r>
                      <a:r>
                        <a:rPr lang="en-US" sz="1400" b="1" i="0" u="none" strike="noStrike">
                          <a:solidFill>
                            <a:srgbClr val="000000"/>
                          </a:solidFill>
                          <a:effectLst/>
                          <a:latin typeface="Arial" panose="020B0604020202020204" pitchFamily="34" charset="0"/>
                        </a:rPr>
                        <a:t>, 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0000FF"/>
                          </a:solidFill>
                          <a:effectLst/>
                          <a:latin typeface="Arial" panose="020B0604020202020204" pitchFamily="34" charset="0"/>
                        </a:rPr>
                        <a:t>2</a:t>
                      </a:r>
                      <a:r>
                        <a:rPr lang="en-US" sz="1400" b="1" i="0" u="none" strike="noStrike" dirty="0">
                          <a:solidFill>
                            <a:srgbClr val="000000"/>
                          </a:solidFill>
                          <a:effectLst/>
                          <a:latin typeface="Arial" panose="020B0604020202020204" pitchFamily="34" charset="0"/>
                        </a:rPr>
                        <a:t>, </a:t>
                      </a:r>
                      <a:r>
                        <a:rPr lang="en-US" sz="1400" b="1" i="0" u="none" strike="noStrike" dirty="0">
                          <a:solidFill>
                            <a:srgbClr val="FF00FF"/>
                          </a:solidFill>
                          <a:effectLst/>
                          <a:latin typeface="Arial" panose="020B0604020202020204" pitchFamily="34" charset="0"/>
                        </a:rPr>
                        <a:t>3</a:t>
                      </a:r>
                      <a:r>
                        <a:rPr lang="en-US" sz="1400" b="1" i="0" u="none" strike="noStrike" dirty="0">
                          <a:solidFill>
                            <a:srgbClr val="000000"/>
                          </a:solidFill>
                          <a:effectLst/>
                          <a:latin typeface="Arial" panose="020B0604020202020204" pitchFamily="34" charset="0"/>
                        </a:rPr>
                        <a:t>)</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318110419"/>
                  </a:ext>
                </a:extLst>
              </a:tr>
            </a:tbl>
          </a:graphicData>
        </a:graphic>
      </p:graphicFrame>
      <p:sp>
        <p:nvSpPr>
          <p:cNvPr id="8" name="Rectangle 2">
            <a:extLst>
              <a:ext uri="{FF2B5EF4-FFF2-40B4-BE49-F238E27FC236}">
                <a16:creationId xmlns:a16="http://schemas.microsoft.com/office/drawing/2014/main" id="{0E439B19-B132-5A5B-BC47-7321086D4C43}"/>
              </a:ext>
            </a:extLst>
          </p:cNvPr>
          <p:cNvSpPr>
            <a:spLocks noChangeArrowheads="1"/>
          </p:cNvSpPr>
          <p:nvPr/>
        </p:nvSpPr>
        <p:spPr bwMode="auto">
          <a:xfrm>
            <a:off x="9062744" y="950306"/>
            <a:ext cx="3468070" cy="530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18646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3. Random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11</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A511B807-6D06-289F-436D-F0725275F913}"/>
              </a:ext>
            </a:extLst>
          </p:cNvPr>
          <p:cNvSpPr txBox="1"/>
          <p:nvPr/>
        </p:nvSpPr>
        <p:spPr>
          <a:xfrm>
            <a:off x="151354" y="921869"/>
            <a:ext cx="11921978" cy="1477328"/>
          </a:xfrm>
          <a:prstGeom prst="rect">
            <a:avLst/>
          </a:prstGeom>
          <a:noFill/>
        </p:spPr>
        <p:txBody>
          <a:bodyPr wrap="square">
            <a:spAutoFit/>
          </a:bodyPr>
          <a:lstStyle/>
          <a:p>
            <a:pPr algn="just" rtl="0">
              <a:spcBef>
                <a:spcPts val="0"/>
              </a:spcBef>
              <a:spcAft>
                <a:spcPts val="0"/>
              </a:spcAft>
            </a:pPr>
            <a:r>
              <a:rPr lang="en-US" sz="1800" b="0" i="0" u="none" strike="noStrike" dirty="0">
                <a:solidFill>
                  <a:srgbClr val="202122"/>
                </a:solidFill>
                <a:effectLst/>
              </a:rPr>
              <a:t>Random search across different combinations of values for two hyperparameters. In this example, 100 different random choices are evaluated. The </a:t>
            </a:r>
            <a:r>
              <a:rPr lang="en-US" sz="1800" b="0" i="0" u="none" strike="noStrike" dirty="0">
                <a:solidFill>
                  <a:srgbClr val="202122"/>
                </a:solidFill>
                <a:effectLst/>
                <a:highlight>
                  <a:srgbClr val="00FF00"/>
                </a:highlight>
              </a:rPr>
              <a:t>green bars </a:t>
            </a:r>
            <a:r>
              <a:rPr lang="en-US" sz="1800" b="0" i="0" u="none" strike="noStrike" dirty="0">
                <a:solidFill>
                  <a:srgbClr val="202122"/>
                </a:solidFill>
                <a:effectLst/>
              </a:rPr>
              <a:t>show that </a:t>
            </a:r>
            <a:r>
              <a:rPr lang="en-US" sz="1800" b="1" i="0" u="none" strike="noStrike" dirty="0">
                <a:solidFill>
                  <a:srgbClr val="202122"/>
                </a:solidFill>
                <a:effectLst/>
              </a:rPr>
              <a:t>more individual values for each hyperparameter are considered</a:t>
            </a:r>
            <a:r>
              <a:rPr lang="en-US" sz="1800" b="0" i="0" u="none" strike="noStrike" dirty="0">
                <a:solidFill>
                  <a:srgbClr val="202122"/>
                </a:solidFill>
                <a:effectLst/>
              </a:rPr>
              <a:t> compared to a grid search.</a:t>
            </a:r>
            <a:endParaRPr lang="en-US" b="0" dirty="0">
              <a:effectLst/>
            </a:endParaRPr>
          </a:p>
          <a:p>
            <a:pPr lvl="1" algn="just" fontAlgn="base">
              <a:buFont typeface="Arial" panose="020B0604020202020204" pitchFamily="34" charset="0"/>
              <a:buChar char="•"/>
            </a:pPr>
            <a:r>
              <a:rPr lang="en-US" b="0" i="0" u="none" strike="noStrike" dirty="0">
                <a:solidFill>
                  <a:srgbClr val="0000FF"/>
                </a:solidFill>
                <a:effectLst/>
              </a:rPr>
              <a:t> Blue </a:t>
            </a:r>
            <a:r>
              <a:rPr lang="en-US" b="0" i="0" u="none" strike="noStrike" dirty="0">
                <a:solidFill>
                  <a:srgbClr val="202122"/>
                </a:solidFill>
                <a:effectLst/>
              </a:rPr>
              <a:t>indicates regions with strong results.</a:t>
            </a:r>
          </a:p>
          <a:p>
            <a:pPr lvl="1" algn="just" fontAlgn="base">
              <a:buFont typeface="Arial" panose="020B0604020202020204" pitchFamily="34" charset="0"/>
              <a:buChar char="•"/>
            </a:pPr>
            <a:r>
              <a:rPr lang="en-US" dirty="0">
                <a:solidFill>
                  <a:srgbClr val="FF0000"/>
                </a:solidFill>
              </a:rPr>
              <a:t> </a:t>
            </a:r>
            <a:r>
              <a:rPr lang="en-US" b="0" i="0" u="none" strike="noStrike" dirty="0">
                <a:solidFill>
                  <a:srgbClr val="FF0000"/>
                </a:solidFill>
                <a:effectLst/>
              </a:rPr>
              <a:t>Red </a:t>
            </a:r>
            <a:r>
              <a:rPr lang="en-US" b="0" i="0" u="none" strike="noStrike" dirty="0">
                <a:solidFill>
                  <a:srgbClr val="202122"/>
                </a:solidFill>
                <a:effectLst/>
              </a:rPr>
              <a:t>contours show regions with poor results. </a:t>
            </a:r>
          </a:p>
        </p:txBody>
      </p:sp>
      <p:pic>
        <p:nvPicPr>
          <p:cNvPr id="2050" name="Picture 2">
            <a:extLst>
              <a:ext uri="{FF2B5EF4-FFF2-40B4-BE49-F238E27FC236}">
                <a16:creationId xmlns:a16="http://schemas.microsoft.com/office/drawing/2014/main" id="{FB916950-FF90-031E-083E-87EF4EF7CE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71" t="1899" r="1923" b="3930"/>
          <a:stretch/>
        </p:blipFill>
        <p:spPr bwMode="auto">
          <a:xfrm>
            <a:off x="143332" y="2812113"/>
            <a:ext cx="5407235" cy="35564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1BE1879-01C7-E717-1885-C96A84642C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449"/>
          <a:stretch/>
        </p:blipFill>
        <p:spPr bwMode="auto">
          <a:xfrm>
            <a:off x="8349794" y="2352817"/>
            <a:ext cx="3690852" cy="38539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16E2C99-2D66-BACD-ED0C-099CEE458C36}"/>
              </a:ext>
            </a:extLst>
          </p:cNvPr>
          <p:cNvSpPr txBox="1"/>
          <p:nvPr/>
        </p:nvSpPr>
        <p:spPr>
          <a:xfrm>
            <a:off x="143332" y="6460041"/>
            <a:ext cx="11642164"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i="0" u="none" strike="noStrike" dirty="0">
                <a:solidFill>
                  <a:srgbClr val="000000"/>
                </a:solidFill>
                <a:effectLst/>
              </a:rPr>
              <a:t>:</a:t>
            </a:r>
            <a:r>
              <a:rPr lang="da-DK" b="0" i="0" u="none" strike="noStrike" dirty="0">
                <a:solidFill>
                  <a:srgbClr val="000000"/>
                </a:solidFill>
                <a:effectLst/>
              </a:rPr>
              <a:t> Hyperparameter optimization  </a:t>
            </a:r>
            <a:r>
              <a:rPr lang="da-DK" b="0" i="0" u="sng" strike="noStrike" dirty="0">
                <a:solidFill>
                  <a:srgbClr val="0000FF"/>
                </a:solidFill>
                <a:effectLst/>
                <a:hlinkClick r:id="rId6"/>
              </a:rPr>
              <a:t>https://en.wikipedia.org/wiki/Hyperparameter_optimization</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51AB0585-3E49-4CDA-7C44-D64E3EABDB90}"/>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graphicFrame>
        <p:nvGraphicFramePr>
          <p:cNvPr id="4" name="Table 3">
            <a:extLst>
              <a:ext uri="{FF2B5EF4-FFF2-40B4-BE49-F238E27FC236}">
                <a16:creationId xmlns:a16="http://schemas.microsoft.com/office/drawing/2014/main" id="{B4FB412E-56DB-445F-FBB8-3C0961B89CD4}"/>
              </a:ext>
            </a:extLst>
          </p:cNvPr>
          <p:cNvGraphicFramePr>
            <a:graphicFrameLocks noGrp="1"/>
          </p:cNvGraphicFramePr>
          <p:nvPr>
            <p:extLst>
              <p:ext uri="{D42A27DB-BD31-4B8C-83A1-F6EECF244321}">
                <p14:modId xmlns:p14="http://schemas.microsoft.com/office/powerpoint/2010/main" val="204160600"/>
              </p:ext>
            </p:extLst>
          </p:nvPr>
        </p:nvGraphicFramePr>
        <p:xfrm>
          <a:off x="6537154" y="1823185"/>
          <a:ext cx="2566740" cy="1050760"/>
        </p:xfrm>
        <a:graphic>
          <a:graphicData uri="http://schemas.openxmlformats.org/drawingml/2006/table">
            <a:tbl>
              <a:tblPr/>
              <a:tblGrid>
                <a:gridCol w="855580">
                  <a:extLst>
                    <a:ext uri="{9D8B030D-6E8A-4147-A177-3AD203B41FA5}">
                      <a16:colId xmlns:a16="http://schemas.microsoft.com/office/drawing/2014/main" val="535526432"/>
                    </a:ext>
                  </a:extLst>
                </a:gridCol>
                <a:gridCol w="855580">
                  <a:extLst>
                    <a:ext uri="{9D8B030D-6E8A-4147-A177-3AD203B41FA5}">
                      <a16:colId xmlns:a16="http://schemas.microsoft.com/office/drawing/2014/main" val="364714288"/>
                    </a:ext>
                  </a:extLst>
                </a:gridCol>
                <a:gridCol w="855580">
                  <a:extLst>
                    <a:ext uri="{9D8B030D-6E8A-4147-A177-3AD203B41FA5}">
                      <a16:colId xmlns:a16="http://schemas.microsoft.com/office/drawing/2014/main" val="1310630629"/>
                    </a:ext>
                  </a:extLst>
                </a:gridCol>
              </a:tblGrid>
              <a:tr h="525380">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(1, 1)</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(1.2, 1.8)</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(0.8, 3.3)</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143312726"/>
                  </a:ext>
                </a:extLst>
              </a:tr>
              <a:tr h="525380">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(2.3, 0.9)</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(2.1, 2.2)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(2.5, 3.7)</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98908291"/>
                  </a:ext>
                </a:extLst>
              </a:tr>
            </a:tbl>
          </a:graphicData>
        </a:graphic>
      </p:graphicFrame>
      <p:sp>
        <p:nvSpPr>
          <p:cNvPr id="6" name="Rectangle 1">
            <a:extLst>
              <a:ext uri="{FF2B5EF4-FFF2-40B4-BE49-F238E27FC236}">
                <a16:creationId xmlns:a16="http://schemas.microsoft.com/office/drawing/2014/main" id="{B23CB8E6-2F0F-7B5D-F093-ADC100A81E37}"/>
              </a:ext>
            </a:extLst>
          </p:cNvPr>
          <p:cNvSpPr>
            <a:spLocks noChangeArrowheads="1"/>
          </p:cNvSpPr>
          <p:nvPr/>
        </p:nvSpPr>
        <p:spPr bwMode="auto">
          <a:xfrm>
            <a:off x="6537158" y="1823660"/>
            <a:ext cx="14667074" cy="43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2368954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000000"/>
                </a:solidFill>
                <a:effectLst/>
                <a:latin typeface="Times New Roman" panose="02020603050405020304" pitchFamily="18" charset="0"/>
              </a:rPr>
              <a:t>Random search </a:t>
            </a:r>
            <a:r>
              <a:rPr lang="en-US" sz="2800" b="1" i="0" u="none" strike="noStrike" dirty="0">
                <a:solidFill>
                  <a:srgbClr val="0000FF"/>
                </a:solidFill>
                <a:effectLst/>
                <a:latin typeface="Times New Roman" panose="02020603050405020304" pitchFamily="18" charset="0"/>
              </a:rPr>
              <a:t>outperforms</a:t>
            </a:r>
            <a:r>
              <a:rPr lang="en-US" sz="2800" b="1" i="0" u="none" strike="noStrike" dirty="0">
                <a:solidFill>
                  <a:srgbClr val="D313AA"/>
                </a:solidFill>
                <a:effectLst/>
                <a:latin typeface="Times New Roman" panose="02020603050405020304" pitchFamily="18" charset="0"/>
              </a:rPr>
              <a:t> Grid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12</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2C3ADD68-B32C-FE76-6FA3-A85E4BD60EC3}"/>
              </a:ext>
            </a:extLst>
          </p:cNvPr>
          <p:cNvSpPr txBox="1"/>
          <p:nvPr/>
        </p:nvSpPr>
        <p:spPr>
          <a:xfrm>
            <a:off x="151354" y="921869"/>
            <a:ext cx="11921978" cy="646331"/>
          </a:xfrm>
          <a:prstGeom prst="rect">
            <a:avLst/>
          </a:prstGeom>
          <a:noFill/>
        </p:spPr>
        <p:txBody>
          <a:bodyPr wrap="square">
            <a:spAutoFit/>
          </a:bodyPr>
          <a:lstStyle/>
          <a:p>
            <a:pPr algn="just" rtl="0">
              <a:spcBef>
                <a:spcPts val="0"/>
              </a:spcBef>
              <a:spcAft>
                <a:spcPts val="0"/>
              </a:spcAft>
            </a:pPr>
            <a:r>
              <a:rPr lang="en-US" sz="1800" b="0" i="0" u="none" strike="noStrike" dirty="0">
                <a:solidFill>
                  <a:srgbClr val="000000"/>
                </a:solidFill>
                <a:effectLst/>
              </a:rPr>
              <a:t>Random search outperforms Grid search because in Random search more individual values for each hyperparameter are considered compared to a grid search.</a:t>
            </a:r>
            <a:endParaRPr lang="en-US" b="0" dirty="0">
              <a:effectLst/>
            </a:endParaRPr>
          </a:p>
        </p:txBody>
      </p:sp>
      <p:pic>
        <p:nvPicPr>
          <p:cNvPr id="3074" name="Picture 2">
            <a:extLst>
              <a:ext uri="{FF2B5EF4-FFF2-40B4-BE49-F238E27FC236}">
                <a16:creationId xmlns:a16="http://schemas.microsoft.com/office/drawing/2014/main" id="{FDBA1F37-C217-4DA3-6E73-DACCCA43F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0150" y="3073579"/>
            <a:ext cx="6148839" cy="31172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5CC42DF-9349-743D-2294-3C369709018D}"/>
              </a:ext>
            </a:extLst>
          </p:cNvPr>
          <p:cNvSpPr txBox="1"/>
          <p:nvPr/>
        </p:nvSpPr>
        <p:spPr>
          <a:xfrm>
            <a:off x="143332" y="6437174"/>
            <a:ext cx="11802348"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Hyperparameter optimization  </a:t>
            </a:r>
            <a:r>
              <a:rPr lang="da-DK" b="0" i="0" u="sng" strike="noStrike" dirty="0">
                <a:solidFill>
                  <a:srgbClr val="0000FF"/>
                </a:solidFill>
                <a:effectLst/>
                <a:hlinkClick r:id="rId5"/>
              </a:rPr>
              <a:t>https://en.wikipedia.org/wiki/Hyperparameter_optimization</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37EC1905-06D4-817E-58DE-52F7A8A5C5B9}"/>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graphicFrame>
        <p:nvGraphicFramePr>
          <p:cNvPr id="4" name="Table 3">
            <a:extLst>
              <a:ext uri="{FF2B5EF4-FFF2-40B4-BE49-F238E27FC236}">
                <a16:creationId xmlns:a16="http://schemas.microsoft.com/office/drawing/2014/main" id="{23055F41-696C-6C0F-FE84-69A682C3B681}"/>
              </a:ext>
            </a:extLst>
          </p:cNvPr>
          <p:cNvGraphicFramePr>
            <a:graphicFrameLocks noGrp="1"/>
          </p:cNvGraphicFramePr>
          <p:nvPr>
            <p:extLst>
              <p:ext uri="{D42A27DB-BD31-4B8C-83A1-F6EECF244321}">
                <p14:modId xmlns:p14="http://schemas.microsoft.com/office/powerpoint/2010/main" val="550699189"/>
              </p:ext>
            </p:extLst>
          </p:nvPr>
        </p:nvGraphicFramePr>
        <p:xfrm>
          <a:off x="2826489" y="1704118"/>
          <a:ext cx="1747086" cy="803276"/>
        </p:xfrm>
        <a:graphic>
          <a:graphicData uri="http://schemas.openxmlformats.org/drawingml/2006/table">
            <a:tbl>
              <a:tblPr/>
              <a:tblGrid>
                <a:gridCol w="582362">
                  <a:extLst>
                    <a:ext uri="{9D8B030D-6E8A-4147-A177-3AD203B41FA5}">
                      <a16:colId xmlns:a16="http://schemas.microsoft.com/office/drawing/2014/main" val="308049995"/>
                    </a:ext>
                  </a:extLst>
                </a:gridCol>
                <a:gridCol w="582362">
                  <a:extLst>
                    <a:ext uri="{9D8B030D-6E8A-4147-A177-3AD203B41FA5}">
                      <a16:colId xmlns:a16="http://schemas.microsoft.com/office/drawing/2014/main" val="2683846698"/>
                    </a:ext>
                  </a:extLst>
                </a:gridCol>
                <a:gridCol w="582362">
                  <a:extLst>
                    <a:ext uri="{9D8B030D-6E8A-4147-A177-3AD203B41FA5}">
                      <a16:colId xmlns:a16="http://schemas.microsoft.com/office/drawing/2014/main" val="3428353910"/>
                    </a:ext>
                  </a:extLst>
                </a:gridCol>
              </a:tblGrid>
              <a:tr h="401638">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79646"/>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FF0000"/>
                          </a:solidFill>
                          <a:effectLst/>
                          <a:latin typeface="Arial" panose="020B0604020202020204" pitchFamily="34" charset="0"/>
                        </a:rPr>
                        <a:t>1</a:t>
                      </a:r>
                      <a:r>
                        <a:rPr lang="en-US" sz="1400" b="1" i="0" u="none" strike="noStrike" dirty="0">
                          <a:solidFill>
                            <a:srgbClr val="000000"/>
                          </a:solidFill>
                          <a:effectLst/>
                          <a:latin typeface="Arial" panose="020B0604020202020204" pitchFamily="34" charset="0"/>
                        </a:rPr>
                        <a:t>, 2)</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F00FF"/>
                          </a:solidFill>
                          <a:effectLst/>
                          <a:latin typeface="Arial" panose="020B0604020202020204" pitchFamily="34" charset="0"/>
                        </a:rPr>
                        <a:t>3</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198997263"/>
                  </a:ext>
                </a:extLst>
              </a:tr>
              <a:tr h="401638">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0000FF"/>
                          </a:solidFill>
                          <a:effectLst/>
                          <a:latin typeface="Arial" panose="020B0604020202020204" pitchFamily="34" charset="0"/>
                        </a:rPr>
                        <a:t>2</a:t>
                      </a:r>
                      <a:r>
                        <a:rPr lang="en-US" sz="1400" b="1" i="0" u="none" strike="noStrike" dirty="0">
                          <a:solidFill>
                            <a:srgbClr val="000000"/>
                          </a:solidFill>
                          <a:effectLst/>
                          <a:latin typeface="Arial" panose="020B0604020202020204" pitchFamily="34" charset="0"/>
                        </a:rPr>
                        <a:t>, </a:t>
                      </a:r>
                      <a:r>
                        <a:rPr lang="en-US" sz="1400" b="1" i="0" u="none" strike="noStrike" dirty="0">
                          <a:solidFill>
                            <a:srgbClr val="F79646"/>
                          </a:solidFill>
                          <a:effectLst/>
                          <a:latin typeface="Arial" panose="020B0604020202020204" pitchFamily="34" charset="0"/>
                        </a:rPr>
                        <a:t>1</a:t>
                      </a:r>
                      <a:r>
                        <a:rPr lang="en-US" sz="1400" b="1" i="0" u="none" strike="noStrike" dirty="0">
                          <a:solidFill>
                            <a:srgbClr val="000000"/>
                          </a:solidFill>
                          <a:effectLst/>
                          <a:latin typeface="Arial" panose="020B0604020202020204" pitchFamily="34" charset="0"/>
                        </a:rPr>
                        <a:t>)</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0000FF"/>
                          </a:solidFill>
                          <a:effectLst/>
                          <a:latin typeface="Arial" panose="020B0604020202020204" pitchFamily="34" charset="0"/>
                        </a:rPr>
                        <a:t>2</a:t>
                      </a:r>
                      <a:r>
                        <a:rPr lang="en-US" sz="1400" b="1" i="0" u="none" strike="noStrike">
                          <a:solidFill>
                            <a:srgbClr val="000000"/>
                          </a:solidFill>
                          <a:effectLst/>
                          <a:latin typeface="Arial" panose="020B0604020202020204" pitchFamily="34" charset="0"/>
                        </a:rPr>
                        <a:t>, 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0000FF"/>
                          </a:solidFill>
                          <a:effectLst/>
                          <a:latin typeface="Arial" panose="020B0604020202020204" pitchFamily="34" charset="0"/>
                        </a:rPr>
                        <a:t>2</a:t>
                      </a:r>
                      <a:r>
                        <a:rPr lang="en-US" sz="1400" b="1" i="0" u="none" strike="noStrike" dirty="0">
                          <a:solidFill>
                            <a:srgbClr val="000000"/>
                          </a:solidFill>
                          <a:effectLst/>
                          <a:latin typeface="Arial" panose="020B0604020202020204" pitchFamily="34" charset="0"/>
                        </a:rPr>
                        <a:t>, </a:t>
                      </a:r>
                      <a:r>
                        <a:rPr lang="en-US" sz="1400" b="1" i="0" u="none" strike="noStrike" dirty="0">
                          <a:solidFill>
                            <a:srgbClr val="FF00FF"/>
                          </a:solidFill>
                          <a:effectLst/>
                          <a:latin typeface="Arial" panose="020B0604020202020204" pitchFamily="34" charset="0"/>
                        </a:rPr>
                        <a:t>3</a:t>
                      </a:r>
                      <a:r>
                        <a:rPr lang="en-US" sz="1400" b="1" i="0" u="none" strike="noStrike" dirty="0">
                          <a:solidFill>
                            <a:srgbClr val="000000"/>
                          </a:solidFill>
                          <a:effectLst/>
                          <a:latin typeface="Arial" panose="020B0604020202020204" pitchFamily="34" charset="0"/>
                        </a:rPr>
                        <a:t>)</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052566500"/>
                  </a:ext>
                </a:extLst>
              </a:tr>
            </a:tbl>
          </a:graphicData>
        </a:graphic>
      </p:graphicFrame>
      <p:sp>
        <p:nvSpPr>
          <p:cNvPr id="6" name="Rectangle 1">
            <a:extLst>
              <a:ext uri="{FF2B5EF4-FFF2-40B4-BE49-F238E27FC236}">
                <a16:creationId xmlns:a16="http://schemas.microsoft.com/office/drawing/2014/main" id="{C2D6AFBB-D1AC-F17A-371D-FAA82EAC01C1}"/>
              </a:ext>
            </a:extLst>
          </p:cNvPr>
          <p:cNvSpPr>
            <a:spLocks noChangeArrowheads="1"/>
          </p:cNvSpPr>
          <p:nvPr/>
        </p:nvSpPr>
        <p:spPr bwMode="auto">
          <a:xfrm>
            <a:off x="1132472" y="1883873"/>
            <a:ext cx="688220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7" name="Table 6">
            <a:extLst>
              <a:ext uri="{FF2B5EF4-FFF2-40B4-BE49-F238E27FC236}">
                <a16:creationId xmlns:a16="http://schemas.microsoft.com/office/drawing/2014/main" id="{4F10096C-F99A-9C4D-BCB2-0C1D5F1CA865}"/>
              </a:ext>
            </a:extLst>
          </p:cNvPr>
          <p:cNvGraphicFramePr>
            <a:graphicFrameLocks noGrp="1"/>
          </p:cNvGraphicFramePr>
          <p:nvPr>
            <p:extLst>
              <p:ext uri="{D42A27DB-BD31-4B8C-83A1-F6EECF244321}">
                <p14:modId xmlns:p14="http://schemas.microsoft.com/office/powerpoint/2010/main" val="2228515750"/>
              </p:ext>
            </p:extLst>
          </p:nvPr>
        </p:nvGraphicFramePr>
        <p:xfrm>
          <a:off x="5626211" y="1689986"/>
          <a:ext cx="2582778" cy="817408"/>
        </p:xfrm>
        <a:graphic>
          <a:graphicData uri="http://schemas.openxmlformats.org/drawingml/2006/table">
            <a:tbl>
              <a:tblPr/>
              <a:tblGrid>
                <a:gridCol w="860926">
                  <a:extLst>
                    <a:ext uri="{9D8B030D-6E8A-4147-A177-3AD203B41FA5}">
                      <a16:colId xmlns:a16="http://schemas.microsoft.com/office/drawing/2014/main" val="2824436049"/>
                    </a:ext>
                  </a:extLst>
                </a:gridCol>
                <a:gridCol w="860926">
                  <a:extLst>
                    <a:ext uri="{9D8B030D-6E8A-4147-A177-3AD203B41FA5}">
                      <a16:colId xmlns:a16="http://schemas.microsoft.com/office/drawing/2014/main" val="1459029765"/>
                    </a:ext>
                  </a:extLst>
                </a:gridCol>
                <a:gridCol w="860926">
                  <a:extLst>
                    <a:ext uri="{9D8B030D-6E8A-4147-A177-3AD203B41FA5}">
                      <a16:colId xmlns:a16="http://schemas.microsoft.com/office/drawing/2014/main" val="3545274949"/>
                    </a:ext>
                  </a:extLst>
                </a:gridCol>
              </a:tblGrid>
              <a:tr h="408704">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(1, 1)</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(1.2, 1.8)</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(0.8, 3.3)</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507440962"/>
                  </a:ext>
                </a:extLst>
              </a:tr>
              <a:tr h="408704">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(2.3, 0.9)</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(2.1, 2.2)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(2.5, 3.7)</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02839222"/>
                  </a:ext>
                </a:extLst>
              </a:tr>
            </a:tbl>
          </a:graphicData>
        </a:graphic>
      </p:graphicFrame>
      <p:sp>
        <p:nvSpPr>
          <p:cNvPr id="8" name="Rectangle 2">
            <a:extLst>
              <a:ext uri="{FF2B5EF4-FFF2-40B4-BE49-F238E27FC236}">
                <a16:creationId xmlns:a16="http://schemas.microsoft.com/office/drawing/2014/main" id="{6F53A0A1-21FD-6B78-F119-0A719CB43040}"/>
              </a:ext>
            </a:extLst>
          </p:cNvPr>
          <p:cNvSpPr>
            <a:spLocks noChangeArrowheads="1"/>
          </p:cNvSpPr>
          <p:nvPr/>
        </p:nvSpPr>
        <p:spPr bwMode="auto">
          <a:xfrm>
            <a:off x="6336632" y="1583934"/>
            <a:ext cx="61762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293435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4. Bayesian optimization</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13</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75F652FB-6D3A-6138-3ADE-4FE215359712}"/>
              </a:ext>
            </a:extLst>
          </p:cNvPr>
          <p:cNvSpPr txBox="1"/>
          <p:nvPr/>
        </p:nvSpPr>
        <p:spPr>
          <a:xfrm>
            <a:off x="143332" y="921869"/>
            <a:ext cx="11930000" cy="1477328"/>
          </a:xfrm>
          <a:prstGeom prst="rect">
            <a:avLst/>
          </a:prstGeom>
          <a:noFill/>
        </p:spPr>
        <p:txBody>
          <a:bodyPr wrap="square">
            <a:spAutoFit/>
          </a:bodyPr>
          <a:lstStyle/>
          <a:p>
            <a:pPr algn="just" rtl="0">
              <a:spcBef>
                <a:spcPts val="0"/>
              </a:spcBef>
              <a:spcAft>
                <a:spcPts val="0"/>
              </a:spcAft>
            </a:pPr>
            <a:r>
              <a:rPr lang="en-US" sz="1800" b="0" i="0" u="none" strike="noStrike" dirty="0">
                <a:solidFill>
                  <a:srgbClr val="202122"/>
                </a:solidFill>
                <a:effectLst/>
              </a:rPr>
              <a:t>Methods such as Bayesian optimization </a:t>
            </a:r>
            <a:r>
              <a:rPr lang="en-US" sz="1800" b="1" i="0" u="none" strike="noStrike" dirty="0">
                <a:solidFill>
                  <a:srgbClr val="202122"/>
                </a:solidFill>
                <a:effectLst/>
              </a:rPr>
              <a:t>smartly explore the space</a:t>
            </a:r>
            <a:r>
              <a:rPr lang="en-US" sz="1800" b="0" i="0" u="none" strike="noStrike" dirty="0">
                <a:solidFill>
                  <a:srgbClr val="202122"/>
                </a:solidFill>
                <a:effectLst/>
              </a:rPr>
              <a:t> of potential choices of hyperparameters </a:t>
            </a:r>
            <a:r>
              <a:rPr lang="en-US" sz="1800" b="1" i="0" u="none" strike="noStrike" dirty="0">
                <a:solidFill>
                  <a:srgbClr val="202122"/>
                </a:solidFill>
                <a:effectLst/>
              </a:rPr>
              <a:t>by deciding which combination to explore next based on previous observations</a:t>
            </a:r>
            <a:r>
              <a:rPr lang="en-US" sz="1800" b="0" i="0" u="none" strike="noStrike" dirty="0">
                <a:solidFill>
                  <a:srgbClr val="202122"/>
                </a:solidFill>
                <a:effectLst/>
              </a:rPr>
              <a:t>.</a:t>
            </a:r>
            <a:endParaRPr lang="en-US" b="0" dirty="0">
              <a:effectLst/>
            </a:endParaRPr>
          </a:p>
          <a:p>
            <a:pPr algn="just" rtl="0">
              <a:spcBef>
                <a:spcPts val="0"/>
              </a:spcBef>
              <a:spcAft>
                <a:spcPts val="0"/>
              </a:spcAft>
            </a:pPr>
            <a:br>
              <a:rPr lang="en-US" b="0" dirty="0">
                <a:effectLst/>
              </a:rPr>
            </a:br>
            <a:r>
              <a:rPr lang="en-US" sz="1800" b="0" i="0" u="none" strike="noStrike" dirty="0">
                <a:solidFill>
                  <a:srgbClr val="202122"/>
                </a:solidFill>
                <a:effectLst/>
              </a:rPr>
              <a:t>In practice, Bayesian optimization has been shown to obtain </a:t>
            </a:r>
            <a:r>
              <a:rPr lang="en-US" sz="1800" b="1" i="0" u="none" strike="noStrike" dirty="0">
                <a:solidFill>
                  <a:srgbClr val="202122"/>
                </a:solidFill>
                <a:effectLst/>
              </a:rPr>
              <a:t>better results in fewer evaluations compared to grid search and random search</a:t>
            </a:r>
            <a:r>
              <a:rPr lang="en-US" sz="1800" b="0" i="0" u="none" strike="noStrike" dirty="0">
                <a:solidFill>
                  <a:srgbClr val="202122"/>
                </a:solidFill>
                <a:effectLst/>
              </a:rPr>
              <a:t>, due to the ability to reason about the quality of experiments before they are run.</a:t>
            </a:r>
            <a:endParaRPr lang="en-US" b="0" dirty="0">
              <a:effectLst/>
            </a:endParaRPr>
          </a:p>
        </p:txBody>
      </p:sp>
      <p:sp>
        <p:nvSpPr>
          <p:cNvPr id="5" name="TextBox 4">
            <a:extLst>
              <a:ext uri="{FF2B5EF4-FFF2-40B4-BE49-F238E27FC236}">
                <a16:creationId xmlns:a16="http://schemas.microsoft.com/office/drawing/2014/main" id="{30823F9E-331A-F992-CA13-576636CBDC38}"/>
              </a:ext>
            </a:extLst>
          </p:cNvPr>
          <p:cNvSpPr txBox="1"/>
          <p:nvPr/>
        </p:nvSpPr>
        <p:spPr>
          <a:xfrm>
            <a:off x="143333" y="2828836"/>
            <a:ext cx="5800268" cy="1754326"/>
          </a:xfrm>
          <a:prstGeom prst="rect">
            <a:avLst/>
          </a:prstGeom>
          <a:noFill/>
        </p:spPr>
        <p:txBody>
          <a:bodyPr wrap="square">
            <a:spAutoFit/>
          </a:bodyPr>
          <a:lstStyle/>
          <a:p>
            <a:pPr algn="just" rtl="0" fontAlgn="base">
              <a:spcBef>
                <a:spcPts val="0"/>
              </a:spcBef>
              <a:spcAft>
                <a:spcPts val="0"/>
              </a:spcAft>
              <a:buFont typeface="Arial" panose="020B0604020202020204" pitchFamily="34" charset="0"/>
              <a:buChar char="•"/>
            </a:pPr>
            <a:r>
              <a:rPr lang="en-US" sz="1800" b="0" i="0" u="none" strike="noStrike" dirty="0">
                <a:solidFill>
                  <a:srgbClr val="0000FF"/>
                </a:solidFill>
                <a:effectLst/>
              </a:rPr>
              <a:t> </a:t>
            </a:r>
            <a:r>
              <a:rPr lang="en-US" b="0" i="0" u="none" strike="noStrike" dirty="0">
                <a:solidFill>
                  <a:srgbClr val="0000FF"/>
                </a:solidFill>
                <a:effectLst/>
              </a:rPr>
              <a:t>Blue </a:t>
            </a:r>
            <a:r>
              <a:rPr lang="en-US" b="0" i="0" u="none" strike="noStrike" dirty="0">
                <a:solidFill>
                  <a:srgbClr val="202122"/>
                </a:solidFill>
                <a:effectLst/>
              </a:rPr>
              <a:t>indicates regions with strong results.</a:t>
            </a:r>
          </a:p>
          <a:p>
            <a:pPr algn="just" rtl="0" fontAlgn="base">
              <a:spcBef>
                <a:spcPts val="0"/>
              </a:spcBef>
              <a:spcAft>
                <a:spcPts val="0"/>
              </a:spcAft>
            </a:pPr>
            <a:endParaRPr lang="en-US" b="0" i="0" u="none" strike="noStrike" dirty="0">
              <a:solidFill>
                <a:srgbClr val="202122"/>
              </a:solidFill>
              <a:effectLst/>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FF0000"/>
                </a:solidFill>
                <a:effectLst/>
              </a:rPr>
              <a:t> </a:t>
            </a:r>
            <a:r>
              <a:rPr lang="en-US" b="0" i="0" u="none" strike="noStrike" dirty="0">
                <a:solidFill>
                  <a:srgbClr val="FF0000"/>
                </a:solidFill>
                <a:effectLst/>
              </a:rPr>
              <a:t>Red </a:t>
            </a:r>
            <a:r>
              <a:rPr lang="en-US" b="0" i="0" u="none" strike="noStrike" dirty="0">
                <a:solidFill>
                  <a:srgbClr val="202122"/>
                </a:solidFill>
                <a:effectLst/>
              </a:rPr>
              <a:t>contours show regions with poor results.</a:t>
            </a:r>
          </a:p>
          <a:p>
            <a:pPr algn="just" rtl="0" fontAlgn="base">
              <a:spcBef>
                <a:spcPts val="0"/>
              </a:spcBef>
              <a:spcAft>
                <a:spcPts val="0"/>
              </a:spcAft>
            </a:pPr>
            <a:endParaRPr lang="en-US" b="0" i="0" u="none" strike="noStrike" dirty="0">
              <a:solidFill>
                <a:srgbClr val="202122"/>
              </a:solidFill>
              <a:effectLst/>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202122"/>
                </a:solidFill>
                <a:effectLst/>
              </a:rPr>
              <a:t> </a:t>
            </a:r>
            <a:r>
              <a:rPr lang="en-US" b="0" i="0" u="none" strike="noStrike" dirty="0">
                <a:solidFill>
                  <a:srgbClr val="202122"/>
                </a:solidFill>
                <a:effectLst/>
              </a:rPr>
              <a:t>The green bars show that </a:t>
            </a:r>
            <a:r>
              <a:rPr lang="en-US" b="1" i="0" u="none" strike="noStrike" dirty="0">
                <a:solidFill>
                  <a:srgbClr val="202122"/>
                </a:solidFill>
                <a:effectLst/>
              </a:rPr>
              <a:t>more individual values for each hyperparameter are considered</a:t>
            </a:r>
            <a:r>
              <a:rPr lang="en-US" b="0" i="0" u="none" strike="noStrike" dirty="0">
                <a:solidFill>
                  <a:srgbClr val="202122"/>
                </a:solidFill>
                <a:effectLst/>
              </a:rPr>
              <a:t> compared to a grid search.</a:t>
            </a:r>
          </a:p>
        </p:txBody>
      </p:sp>
      <p:pic>
        <p:nvPicPr>
          <p:cNvPr id="4098" name="Picture 2">
            <a:extLst>
              <a:ext uri="{FF2B5EF4-FFF2-40B4-BE49-F238E27FC236}">
                <a16:creationId xmlns:a16="http://schemas.microsoft.com/office/drawing/2014/main" id="{D26F14CE-7E86-6E74-D27F-B463D1D36B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1" t="-161" b="3428"/>
          <a:stretch/>
        </p:blipFill>
        <p:spPr bwMode="auto">
          <a:xfrm>
            <a:off x="6096001" y="2357281"/>
            <a:ext cx="5977332" cy="39428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08AFD3-E83D-2431-CEC1-CE35BF3C34E9}"/>
              </a:ext>
            </a:extLst>
          </p:cNvPr>
          <p:cNvSpPr txBox="1"/>
          <p:nvPr/>
        </p:nvSpPr>
        <p:spPr>
          <a:xfrm>
            <a:off x="143332" y="6460041"/>
            <a:ext cx="11735542"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Hyperparameter optimization  </a:t>
            </a:r>
            <a:r>
              <a:rPr lang="da-DK" b="0" i="0" u="sng" strike="noStrike" dirty="0">
                <a:solidFill>
                  <a:srgbClr val="0000FF"/>
                </a:solidFill>
                <a:effectLst/>
                <a:hlinkClick r:id="rId5"/>
              </a:rPr>
              <a:t>https://en.wikipedia.org/wiki/Hyperparameter_optimization</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CEF328EB-57F6-0351-AA3D-EF4F727CE33B}"/>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6375025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5. Adaptive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14</a:t>
            </a:r>
            <a:endParaRPr sz="2933" b="1" dirty="0">
              <a:solidFill>
                <a:schemeClr val="dk1"/>
              </a:solidFill>
              <a:latin typeface="Arial"/>
              <a:ea typeface="Arial"/>
              <a:cs typeface="Arial"/>
              <a:sym typeface="Arial"/>
            </a:endParaRPr>
          </a:p>
        </p:txBody>
      </p:sp>
      <p:pic>
        <p:nvPicPr>
          <p:cNvPr id="5122" name="Picture 2">
            <a:extLst>
              <a:ext uri="{FF2B5EF4-FFF2-40B4-BE49-F238E27FC236}">
                <a16:creationId xmlns:a16="http://schemas.microsoft.com/office/drawing/2014/main" id="{8EC41A6B-31F5-E688-9372-2D6A532DC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1704117"/>
            <a:ext cx="576262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C0817B0-D9FD-9FCA-6755-38E54A0B2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54" y="3511700"/>
            <a:ext cx="6330142" cy="2261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60E3B4-B373-3B54-A6C6-C1E0264C92A6}"/>
              </a:ext>
            </a:extLst>
          </p:cNvPr>
          <p:cNvSpPr txBox="1"/>
          <p:nvPr/>
        </p:nvSpPr>
        <p:spPr>
          <a:xfrm>
            <a:off x="151354" y="5934670"/>
            <a:ext cx="11522654" cy="923330"/>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Adaptive Hyperparameter Tuning</a:t>
            </a:r>
            <a:endParaRPr lang="da-DK" b="0" dirty="0">
              <a:effectLst/>
            </a:endParaRPr>
          </a:p>
          <a:p>
            <a:pPr indent="457200" rtl="0">
              <a:spcBef>
                <a:spcPts val="0"/>
              </a:spcBef>
              <a:spcAft>
                <a:spcPts val="0"/>
              </a:spcAft>
            </a:pPr>
            <a:r>
              <a:rPr lang="da-DK" b="0" i="0" u="none" strike="noStrike" dirty="0">
                <a:solidFill>
                  <a:srgbClr val="000000"/>
                </a:solidFill>
                <a:effectLst/>
              </a:rPr>
              <a:t>1.  </a:t>
            </a:r>
            <a:r>
              <a:rPr lang="da-DK" b="0" i="0" u="sng" strike="noStrike" dirty="0">
                <a:solidFill>
                  <a:srgbClr val="0000FF"/>
                </a:solidFill>
                <a:effectLst/>
                <a:hlinkClick r:id="rId6"/>
              </a:rPr>
              <a:t>https://arxiv.org/abs/2107.00275</a:t>
            </a:r>
            <a:r>
              <a:rPr lang="da-DK" b="0" i="0" u="none" strike="noStrike" dirty="0">
                <a:solidFill>
                  <a:srgbClr val="000000"/>
                </a:solidFill>
                <a:effectLst/>
              </a:rPr>
              <a:t>      </a:t>
            </a:r>
            <a:endParaRPr lang="da-DK" b="0" dirty="0">
              <a:effectLst/>
            </a:endParaRPr>
          </a:p>
          <a:p>
            <a:pPr indent="457200" rtl="0">
              <a:spcBef>
                <a:spcPts val="0"/>
              </a:spcBef>
              <a:spcAft>
                <a:spcPts val="0"/>
              </a:spcAft>
            </a:pPr>
            <a:r>
              <a:rPr lang="da-DK" b="0" i="0" u="none" strike="noStrike" dirty="0">
                <a:solidFill>
                  <a:srgbClr val="000000"/>
                </a:solidFill>
                <a:effectLst/>
              </a:rPr>
              <a:t>2.  </a:t>
            </a:r>
            <a:r>
              <a:rPr lang="da-DK" b="0" i="0" u="sng" strike="noStrike" dirty="0">
                <a:solidFill>
                  <a:srgbClr val="0000FF"/>
                </a:solidFill>
                <a:effectLst/>
                <a:hlinkClick r:id="rId7"/>
              </a:rPr>
              <a:t>https://determined.ai/assets/images/resources/AdaptiveHyperparameterTuning.pdf</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CA872A3C-3B38-3BFB-6662-C433B7F2B319}"/>
              </a:ext>
            </a:extLst>
          </p:cNvPr>
          <p:cNvSpPr/>
          <p:nvPr/>
        </p:nvSpPr>
        <p:spPr>
          <a:xfrm>
            <a:off x="151354" y="5904430"/>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
        <p:nvSpPr>
          <p:cNvPr id="4" name="Rectangle: Rounded Corners 3">
            <a:extLst>
              <a:ext uri="{FF2B5EF4-FFF2-40B4-BE49-F238E27FC236}">
                <a16:creationId xmlns:a16="http://schemas.microsoft.com/office/drawing/2014/main" id="{2A27F8CD-2D17-B01C-E949-57232C17562D}"/>
              </a:ext>
            </a:extLst>
          </p:cNvPr>
          <p:cNvSpPr/>
          <p:nvPr/>
        </p:nvSpPr>
        <p:spPr>
          <a:xfrm>
            <a:off x="143332" y="907851"/>
            <a:ext cx="9777663" cy="719984"/>
          </a:xfrm>
          <a:prstGeom prst="roundRect">
            <a:avLst/>
          </a:prstGeom>
          <a:solidFill>
            <a:schemeClr val="accent2">
              <a:lumMod val="20000"/>
              <a:lumOff val="8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  </a:t>
            </a:r>
            <a:r>
              <a:rPr lang="en-US" b="0" i="0" u="none" strike="noStrike" dirty="0">
                <a:solidFill>
                  <a:srgbClr val="000000"/>
                </a:solidFill>
                <a:effectLst/>
              </a:rPr>
              <a:t>Adaptive search is not a general approach.</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  Main idea: We are not willing to watch a game that one side is winning by a large margin.</a:t>
            </a:r>
          </a:p>
        </p:txBody>
      </p:sp>
    </p:spTree>
    <p:extLst>
      <p:ext uri="{BB962C8B-B14F-4D97-AF65-F5344CB8AC3E}">
        <p14:creationId xmlns:p14="http://schemas.microsoft.com/office/powerpoint/2010/main" val="3925673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rPr>
              <a:t>Adaptive search </a:t>
            </a:r>
            <a:r>
              <a:rPr lang="en-US" sz="2800" b="1" i="0" u="none" strike="noStrike" dirty="0">
                <a:solidFill>
                  <a:srgbClr val="000000"/>
                </a:solidFill>
                <a:effectLst/>
                <a:latin typeface="Times New Roman" panose="02020603050405020304" pitchFamily="18" charset="0"/>
              </a:rPr>
              <a:t>| </a:t>
            </a:r>
            <a:r>
              <a:rPr lang="en-US" sz="2933" b="1" dirty="0">
                <a:solidFill>
                  <a:srgbClr val="2626FA"/>
                </a:solidFill>
                <a:latin typeface="Times New Roman"/>
                <a:cs typeface="Times New Roman"/>
              </a:rPr>
              <a:t>a simplified</a:t>
            </a:r>
            <a:r>
              <a:rPr lang="en-US" sz="2800" b="1" i="0" u="none" strike="noStrike" dirty="0">
                <a:solidFill>
                  <a:srgbClr val="00B0F0"/>
                </a:solidFill>
                <a:effectLst/>
                <a:latin typeface="Times New Roman" panose="02020603050405020304" pitchFamily="18" charset="0"/>
              </a:rPr>
              <a:t> </a:t>
            </a:r>
            <a:r>
              <a:rPr lang="en-US" sz="2933" b="1" dirty="0">
                <a:solidFill>
                  <a:srgbClr val="2626FA"/>
                </a:solidFill>
                <a:latin typeface="Times New Roman"/>
                <a:cs typeface="Times New Roman"/>
              </a:rPr>
              <a:t>example</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15</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8A9642A0-2796-EBE3-B355-50AEE5F50B9D}"/>
              </a:ext>
            </a:extLst>
          </p:cNvPr>
          <p:cNvSpPr txBox="1"/>
          <p:nvPr/>
        </p:nvSpPr>
        <p:spPr>
          <a:xfrm>
            <a:off x="143331" y="871602"/>
            <a:ext cx="11930000" cy="3098284"/>
          </a:xfrm>
          <a:prstGeom prst="rect">
            <a:avLst/>
          </a:prstGeom>
          <a:noFill/>
        </p:spPr>
        <p:txBody>
          <a:bodyPr wrap="square">
            <a:spAutoFit/>
          </a:bodyPr>
          <a:lstStyle/>
          <a:p>
            <a:pPr rtl="0">
              <a:spcBef>
                <a:spcPts val="0"/>
              </a:spcBef>
              <a:spcAft>
                <a:spcPts val="1000"/>
              </a:spcAft>
            </a:pPr>
            <a:r>
              <a:rPr lang="en-US" sz="1800" b="0" i="0" u="none" strike="noStrike" dirty="0">
                <a:solidFill>
                  <a:srgbClr val="000000"/>
                </a:solidFill>
                <a:effectLst/>
              </a:rPr>
              <a:t>There are seven hyperparameters here:</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1</a:t>
            </a:r>
            <a:r>
              <a:rPr lang="en-US" sz="1800" b="0" i="0" u="none" strike="noStrike" dirty="0">
                <a:solidFill>
                  <a:srgbClr val="000000"/>
                </a:solidFill>
                <a:effectLst/>
              </a:rPr>
              <a:t>. We use the value of the first row for the first six hyperparameters but all values of the seventh hyperparameter (optimizer).</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2</a:t>
            </a:r>
            <a:r>
              <a:rPr lang="en-US" sz="1800" b="0" i="0" u="none" strike="noStrike" dirty="0">
                <a:solidFill>
                  <a:srgbClr val="000000"/>
                </a:solidFill>
                <a:effectLst/>
              </a:rPr>
              <a:t>. The calculations continue with the first row of the first five hyperparameters, the second row of the sixth hyperparameter (learning rate), and all rows of seven hyperparameters (optimizer).</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3</a:t>
            </a:r>
            <a:r>
              <a:rPr lang="en-US" sz="1800" b="0" i="0" u="none" strike="noStrike" dirty="0">
                <a:solidFill>
                  <a:srgbClr val="000000"/>
                </a:solidFill>
                <a:effectLst/>
              </a:rPr>
              <a:t>. We repeat the second step, except that we choose the third row and again the fourth row for the sixth parameter (learning rate).</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4</a:t>
            </a:r>
            <a:r>
              <a:rPr lang="en-US" sz="1800" b="0" i="0" u="none" strike="noStrike" dirty="0">
                <a:solidFill>
                  <a:srgbClr val="000000"/>
                </a:solidFill>
                <a:effectLst/>
              </a:rPr>
              <a:t>. The results show that "Adam" had much better results than other optimizers when calculating all 36 combinations. So we only use Adam as the optimizer for doing other scenarios. </a:t>
            </a:r>
            <a:endParaRPr lang="en-US" dirty="0"/>
          </a:p>
        </p:txBody>
      </p:sp>
      <p:pic>
        <p:nvPicPr>
          <p:cNvPr id="9218" name="Picture 2">
            <a:extLst>
              <a:ext uri="{FF2B5EF4-FFF2-40B4-BE49-F238E27FC236}">
                <a16:creationId xmlns:a16="http://schemas.microsoft.com/office/drawing/2014/main" id="{B0EC29A2-DB37-96E4-AB76-CB41C80B7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1" y="4055537"/>
            <a:ext cx="9562341" cy="268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955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6. Early Stopping</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E1B6AF7A-C631-9B47-2587-87AEBDCDAAFA}"/>
              </a:ext>
            </a:extLst>
          </p:cNvPr>
          <p:cNvSpPr txBox="1"/>
          <p:nvPr/>
        </p:nvSpPr>
        <p:spPr>
          <a:xfrm>
            <a:off x="149275" y="889945"/>
            <a:ext cx="11918114" cy="2862322"/>
          </a:xfrm>
          <a:prstGeom prst="rect">
            <a:avLst/>
          </a:prstGeom>
          <a:noFill/>
        </p:spPr>
        <p:txBody>
          <a:bodyPr wrap="square">
            <a:spAutoFit/>
          </a:bodyPr>
          <a:lstStyle/>
          <a:p>
            <a:pPr algn="just" rtl="0">
              <a:spcBef>
                <a:spcPts val="0"/>
              </a:spcBef>
              <a:spcAft>
                <a:spcPts val="0"/>
              </a:spcAft>
            </a:pPr>
            <a:r>
              <a:rPr lang="en-US" b="0" i="0" u="none" strike="noStrike" dirty="0">
                <a:solidFill>
                  <a:srgbClr val="000000"/>
                </a:solidFill>
                <a:effectLst/>
              </a:rPr>
              <a:t>A major challenge in NN: Training time</a:t>
            </a:r>
            <a:endParaRPr lang="en-US" b="0" dirty="0">
              <a:effectLst/>
            </a:endParaRPr>
          </a:p>
          <a:p>
            <a:pPr marL="800100" indent="-342900" algn="just" rtl="0" fontAlgn="base">
              <a:spcBef>
                <a:spcPts val="0"/>
              </a:spcBef>
              <a:spcAft>
                <a:spcPts val="0"/>
              </a:spcAft>
              <a:buFont typeface="Wingdings" panose="05000000000000000000" pitchFamily="2" charset="2"/>
              <a:buChar char="v"/>
            </a:pPr>
            <a:r>
              <a:rPr lang="en-US" b="0" i="0" u="none" strike="noStrike" dirty="0">
                <a:solidFill>
                  <a:srgbClr val="000000"/>
                </a:solidFill>
                <a:effectLst/>
              </a:rPr>
              <a:t>Too little time = underfit </a:t>
            </a:r>
          </a:p>
          <a:p>
            <a:pPr marL="800100" indent="-342900" algn="just" rtl="0" fontAlgn="base">
              <a:spcBef>
                <a:spcPts val="0"/>
              </a:spcBef>
              <a:spcAft>
                <a:spcPts val="0"/>
              </a:spcAft>
              <a:buFont typeface="Wingdings" panose="05000000000000000000" pitchFamily="2" charset="2"/>
              <a:buChar char="v"/>
            </a:pPr>
            <a:r>
              <a:rPr lang="en-US" b="0" i="0" u="none" strike="noStrike" dirty="0">
                <a:solidFill>
                  <a:srgbClr val="000000"/>
                </a:solidFill>
                <a:effectLst/>
              </a:rPr>
              <a:t>Too much time = overfit</a:t>
            </a:r>
          </a:p>
          <a:p>
            <a:pPr marL="457200" algn="just" rtl="0" fontAlgn="base">
              <a:spcBef>
                <a:spcPts val="0"/>
              </a:spcBef>
              <a:spcAft>
                <a:spcPts val="0"/>
              </a:spcAft>
            </a:pPr>
            <a:endParaRPr lang="en-US" b="0" i="0" u="none" strike="noStrike" dirty="0">
              <a:solidFill>
                <a:srgbClr val="000000"/>
              </a:solidFill>
              <a:effectLst/>
            </a:endParaRPr>
          </a:p>
          <a:p>
            <a:pPr algn="just" rtl="0" fontAlgn="base">
              <a:spcBef>
                <a:spcPts val="0"/>
              </a:spcBef>
              <a:spcAft>
                <a:spcPts val="0"/>
              </a:spcAft>
              <a:buFont typeface="Arial" panose="020B0604020202020204" pitchFamily="34" charset="0"/>
              <a:buChar char="•"/>
            </a:pPr>
            <a:r>
              <a:rPr lang="en-US" b="0" i="0" u="none" strike="noStrike" dirty="0">
                <a:solidFill>
                  <a:srgbClr val="000000"/>
                </a:solidFill>
                <a:effectLst/>
              </a:rPr>
              <a:t> </a:t>
            </a:r>
            <a:r>
              <a:rPr lang="en-US" b="1" i="0" u="none" strike="noStrike" dirty="0">
                <a:solidFill>
                  <a:srgbClr val="000000"/>
                </a:solidFill>
                <a:effectLst/>
              </a:rPr>
              <a:t>Solution 1</a:t>
            </a:r>
            <a:r>
              <a:rPr lang="en-US" b="0" i="0" u="none" strike="noStrike" dirty="0">
                <a:solidFill>
                  <a:srgbClr val="000000"/>
                </a:solidFill>
                <a:effectLst/>
              </a:rPr>
              <a:t>: </a:t>
            </a:r>
            <a:r>
              <a:rPr lang="en-US" b="0" i="0" u="none" strike="noStrike" dirty="0">
                <a:solidFill>
                  <a:srgbClr val="292929"/>
                </a:solidFill>
                <a:effectLst/>
              </a:rPr>
              <a:t> </a:t>
            </a:r>
            <a:endParaRPr lang="en-US" b="0" i="0" u="none" strike="noStrike" dirty="0">
              <a:solidFill>
                <a:srgbClr val="000000"/>
              </a:solidFill>
              <a:effectLst/>
            </a:endParaRPr>
          </a:p>
          <a:p>
            <a:pPr marL="800100" lvl="1" indent="-342900" algn="just" rtl="0" fontAlgn="base">
              <a:spcBef>
                <a:spcPts val="0"/>
              </a:spcBef>
              <a:spcAft>
                <a:spcPts val="0"/>
              </a:spcAft>
              <a:buFont typeface="Wingdings" panose="05000000000000000000" pitchFamily="2" charset="2"/>
              <a:buChar char="§"/>
            </a:pPr>
            <a:r>
              <a:rPr lang="en-US" b="0" i="0" u="none" strike="noStrike" dirty="0">
                <a:solidFill>
                  <a:srgbClr val="292929"/>
                </a:solidFill>
                <a:effectLst/>
              </a:rPr>
              <a:t>To stop training as soon as the validation error reaches a minimum.</a:t>
            </a:r>
          </a:p>
          <a:p>
            <a:pPr lvl="1" algn="just" rtl="0" fontAlgn="base">
              <a:spcBef>
                <a:spcPts val="0"/>
              </a:spcBef>
              <a:spcAft>
                <a:spcPts val="0"/>
              </a:spcAft>
            </a:pPr>
            <a:endParaRPr lang="en-US" b="0" i="0" u="none" strike="noStrike" dirty="0">
              <a:solidFill>
                <a:srgbClr val="000000"/>
              </a:solidFill>
              <a:effectLst/>
            </a:endParaRPr>
          </a:p>
          <a:p>
            <a:pPr algn="just" rtl="0" fontAlgn="base">
              <a:spcBef>
                <a:spcPts val="0"/>
              </a:spcBef>
              <a:spcAft>
                <a:spcPts val="0"/>
              </a:spcAft>
              <a:buFont typeface="Arial" panose="020B0604020202020204" pitchFamily="34" charset="0"/>
              <a:buChar char="•"/>
            </a:pPr>
            <a:r>
              <a:rPr lang="en-US" b="0" i="0" u="none" strike="noStrike" dirty="0">
                <a:solidFill>
                  <a:srgbClr val="000000"/>
                </a:solidFill>
                <a:effectLst/>
              </a:rPr>
              <a:t> </a:t>
            </a:r>
            <a:r>
              <a:rPr lang="en-US" b="1" i="0" u="none" strike="noStrike" dirty="0">
                <a:solidFill>
                  <a:srgbClr val="000000"/>
                </a:solidFill>
                <a:effectLst/>
              </a:rPr>
              <a:t>Solution 2 </a:t>
            </a:r>
            <a:r>
              <a:rPr lang="en-US" b="0" i="0" u="none" strike="noStrike" dirty="0">
                <a:solidFill>
                  <a:srgbClr val="000000"/>
                </a:solidFill>
                <a:effectLst/>
              </a:rPr>
              <a:t>(for Stochastic and Mini-batch Gradient Descent): </a:t>
            </a:r>
            <a:endParaRPr lang="en-US" b="0" i="0" u="none" strike="noStrike" dirty="0">
              <a:solidFill>
                <a:srgbClr val="292929"/>
              </a:solidFill>
              <a:effectLst/>
            </a:endParaRPr>
          </a:p>
          <a:p>
            <a:pPr marL="800100" lvl="1" indent="-342900" algn="just" rtl="0" fontAlgn="base">
              <a:spcBef>
                <a:spcPts val="0"/>
              </a:spcBef>
              <a:spcAft>
                <a:spcPts val="0"/>
              </a:spcAft>
              <a:buFont typeface="Wingdings" panose="05000000000000000000" pitchFamily="2" charset="2"/>
              <a:buChar char="§"/>
            </a:pPr>
            <a:r>
              <a:rPr lang="en-US" b="0" i="0" u="none" strike="noStrike" dirty="0">
                <a:solidFill>
                  <a:srgbClr val="000000"/>
                </a:solidFill>
                <a:effectLst/>
              </a:rPr>
              <a:t>To stop only after the validation error has been above the minimum for some time (when you are confident that the model will not do any better).</a:t>
            </a:r>
            <a:endParaRPr lang="en-US" b="0" i="0" u="none" strike="noStrike" dirty="0">
              <a:solidFill>
                <a:srgbClr val="292929"/>
              </a:solidFill>
              <a:effectLst/>
            </a:endParaRPr>
          </a:p>
        </p:txBody>
      </p:sp>
      <p:pic>
        <p:nvPicPr>
          <p:cNvPr id="6146" name="Picture 2">
            <a:extLst>
              <a:ext uri="{FF2B5EF4-FFF2-40B4-BE49-F238E27FC236}">
                <a16:creationId xmlns:a16="http://schemas.microsoft.com/office/drawing/2014/main" id="{6B3F1DC6-DB41-618D-EA96-45F8D52C0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3794583"/>
            <a:ext cx="4669300" cy="305594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534E7F0-12D4-841D-EC1E-27F5ABAA39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7753" y="3717932"/>
            <a:ext cx="5310915" cy="300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4345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991946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475987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N 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value count</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BA2A11D-34FF-B494-7099-943C4B63B641}"/>
              </a:ext>
            </a:extLst>
          </p:cNvPr>
          <p:cNvPicPr>
            <a:picLocks noChangeAspect="1"/>
          </p:cNvPicPr>
          <p:nvPr/>
        </p:nvPicPr>
        <p:blipFill>
          <a:blip r:embed="rId4"/>
          <a:stretch>
            <a:fillRect/>
          </a:stretch>
        </p:blipFill>
        <p:spPr>
          <a:xfrm>
            <a:off x="1975151" y="1114926"/>
            <a:ext cx="10098181" cy="5550241"/>
          </a:xfrm>
          <a:prstGeom prst="rect">
            <a:avLst/>
          </a:prstGeom>
        </p:spPr>
      </p:pic>
    </p:spTree>
    <p:extLst>
      <p:ext uri="{BB962C8B-B14F-4D97-AF65-F5344CB8AC3E}">
        <p14:creationId xmlns:p14="http://schemas.microsoft.com/office/powerpoint/2010/main" val="20079264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Missing streak exploration</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08BF2A-AD76-313E-FB6D-169BA831F1D2}"/>
              </a:ext>
            </a:extLst>
          </p:cNvPr>
          <p:cNvPicPr>
            <a:picLocks noChangeAspect="1"/>
          </p:cNvPicPr>
          <p:nvPr/>
        </p:nvPicPr>
        <p:blipFill rotWithShape="1">
          <a:blip r:embed="rId4"/>
          <a:srcRect l="4259" b="8961"/>
          <a:stretch/>
        </p:blipFill>
        <p:spPr>
          <a:xfrm>
            <a:off x="7505700" y="905327"/>
            <a:ext cx="4542967" cy="5759840"/>
          </a:xfrm>
          <a:prstGeom prst="rect">
            <a:avLst/>
          </a:prstGeom>
        </p:spPr>
      </p:pic>
      <p:pic>
        <p:nvPicPr>
          <p:cNvPr id="6" name="Picture 5" descr="A whiteboard with writing on it&#10;&#10;Description automatically generated">
            <a:extLst>
              <a:ext uri="{FF2B5EF4-FFF2-40B4-BE49-F238E27FC236}">
                <a16:creationId xmlns:a16="http://schemas.microsoft.com/office/drawing/2014/main" id="{9713A392-7880-C481-F6C8-AEB5C6B2E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5" y="3230312"/>
            <a:ext cx="7272549" cy="4124665"/>
          </a:xfrm>
          <a:prstGeom prst="rect">
            <a:avLst/>
          </a:prstGeom>
        </p:spPr>
      </p:pic>
    </p:spTree>
    <p:extLst>
      <p:ext uri="{BB962C8B-B14F-4D97-AF65-F5344CB8AC3E}">
        <p14:creationId xmlns:p14="http://schemas.microsoft.com/office/powerpoint/2010/main" val="1903983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3884</TotalTime>
  <Words>4895</Words>
  <Application>Microsoft Office PowerPoint</Application>
  <PresentationFormat>Widescreen</PresentationFormat>
  <Paragraphs>743</Paragraphs>
  <Slides>97</Slides>
  <Notes>96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97</vt:i4>
      </vt:variant>
    </vt:vector>
  </HeadingPairs>
  <TitlesOfParts>
    <vt:vector size="108" baseType="lpstr">
      <vt:lpstr>-apple-system</vt:lpstr>
      <vt:lpstr>Arial</vt:lpstr>
      <vt:lpstr>Calibri</vt:lpstr>
      <vt:lpstr>Calibri Light</vt:lpstr>
      <vt:lpstr>Consolas</vt:lpstr>
      <vt:lpstr>Courier New</vt:lpstr>
      <vt:lpstr>Lobster</vt:lpstr>
      <vt:lpstr>Söhne</vt:lpstr>
      <vt:lpstr>Times New Roman</vt:lpstr>
      <vt:lpstr>Wingdings</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Data preprocessing workflow</vt:lpstr>
      <vt:lpstr>NAs exploration</vt:lpstr>
      <vt:lpstr>Missing streaks exploration</vt:lpstr>
      <vt:lpstr>Values exploration | Statistics</vt:lpstr>
      <vt:lpstr>Values exploration | 999999  ?</vt:lpstr>
      <vt:lpstr>Value exploration</vt:lpstr>
      <vt:lpstr>Values exploration | 999999  ?</vt:lpstr>
      <vt:lpstr>Solution?</vt:lpstr>
      <vt:lpstr>PowerPoint Presentation</vt:lpstr>
      <vt:lpstr>Code optimization | Pure Python to Scientific Python</vt:lpstr>
      <vt:lpstr>Code optimization | Pure Python to Scientific Python</vt:lpstr>
      <vt:lpstr>Paper</vt:lpstr>
      <vt:lpstr>The magnitude of variables </vt:lpstr>
      <vt:lpstr>The magnitude of variables </vt:lpstr>
      <vt:lpstr>PowerPoint Presentation</vt:lpstr>
      <vt:lpstr>Important Activities Undertaken During this Week</vt:lpstr>
      <vt:lpstr>Analyzing Missing Data Patterns</vt:lpstr>
      <vt:lpstr>Literature Review | Missing data</vt:lpstr>
      <vt:lpstr>Literature Review | Missing data</vt:lpstr>
      <vt:lpstr>PowerPoint Presentation</vt:lpstr>
      <vt:lpstr>Literature Review | Missing data</vt:lpstr>
      <vt:lpstr>Literature Review | Missing data</vt:lpstr>
      <vt:lpstr>Literature Review | Missing data</vt:lpstr>
      <vt:lpstr>Code Development | Readability</vt:lpstr>
      <vt:lpstr>Code Development | Leap year justification </vt:lpstr>
      <vt:lpstr>Data problem-solving strategies</vt:lpstr>
      <vt:lpstr>PowerPoint Presentation</vt:lpstr>
      <vt:lpstr>Hyperparameter Optimization methods</vt:lpstr>
      <vt:lpstr>Parameter vs. Hyperparameters</vt:lpstr>
      <vt:lpstr>Hyperparameters in neural networks</vt:lpstr>
      <vt:lpstr>Batch size, iterations, epochs</vt:lpstr>
      <vt:lpstr>Cross join</vt:lpstr>
      <vt:lpstr>Hyperparameter Optimization methods</vt:lpstr>
      <vt:lpstr>1. Gradient-based optimization</vt:lpstr>
      <vt:lpstr>1. Gradient-based optimization</vt:lpstr>
      <vt:lpstr>Optimizers | Momentum</vt:lpstr>
      <vt:lpstr>2. Grid search</vt:lpstr>
      <vt:lpstr>3. Random search</vt:lpstr>
      <vt:lpstr>Random search outperforms Grid search</vt:lpstr>
      <vt:lpstr>4. Bayesian optimization</vt:lpstr>
      <vt:lpstr>5. Adaptive search</vt:lpstr>
      <vt:lpstr>Adaptive search | a simplified example</vt:lpstr>
      <vt:lpstr>6. Early Stopping</vt:lpstr>
      <vt:lpstr>S</vt:lpstr>
      <vt:lpstr>PowerPoint Presentation</vt:lpstr>
      <vt:lpstr>Big picture</vt:lpstr>
      <vt:lpstr>Multi-class/lable</vt:lpstr>
      <vt:lpstr>N unique | unique | value count</vt:lpstr>
      <vt:lpstr>Missing streak 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38</cp:revision>
  <dcterms:created xsi:type="dcterms:W3CDTF">2023-07-12T20:54:41Z</dcterms:created>
  <dcterms:modified xsi:type="dcterms:W3CDTF">2023-08-10T01:00:35Z</dcterms:modified>
</cp:coreProperties>
</file>